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Instrument Sans Semi Bold"/>
      <p:regular r:id="rId18"/>
    </p:embeddedFont>
    <p:embeddedFont>
      <p:font typeface="Instrument Sans Semi Bold"/>
      <p:regular r:id="rId19"/>
    </p:embeddedFont>
    <p:embeddedFont>
      <p:font typeface="Instrument Sans Semi Bold"/>
      <p:regular r:id="rId20"/>
    </p:embeddedFont>
    <p:embeddedFont>
      <p:font typeface="Instrument Sans Semi Bold"/>
      <p:regular r:id="rId21"/>
    </p:embeddedFont>
    <p:embeddedFont>
      <p:font typeface="Instrument Sans Medium"/>
      <p:regular r:id="rId22"/>
    </p:embeddedFont>
    <p:embeddedFont>
      <p:font typeface="Instrument Sans Medium"/>
      <p:regular r:id="rId23"/>
    </p:embeddedFont>
    <p:embeddedFont>
      <p:font typeface="Instrument Sans Medium"/>
      <p:regular r:id="rId24"/>
    </p:embeddedFont>
    <p:embeddedFont>
      <p:font typeface="Instrument Sans Medium"/>
      <p:regular r:id="rId2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11-2.svg>
</file>

<file path=ppt/media/image-11-3.png>
</file>

<file path=ppt/media/image-11-4.svg>
</file>

<file path=ppt/media/image-11-5.png>
</file>

<file path=ppt/media/image-11-6.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6-1.png>
</file>

<file path=ppt/media/image-6-2.svg>
</file>

<file path=ppt/media/image-6-3.png>
</file>

<file path=ppt/media/image-6-4.svg>
</file>

<file path=ppt/media/image-6-5.png>
</file>

<file path=ppt/media/image-6-6.svg>
</file>

<file path=ppt/media/image-7-1.png>
</file>

<file path=ppt/media/image-7-2.svg>
</file>

<file path=ppt/media/image-7-3.png>
</file>

<file path=ppt/media/image-7-4.svg>
</file>

<file path=ppt/media/image-7-5.png>
</file>

<file path=ppt/media/image-7-6.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pic>
        <p:nvPicPr>
          <p:cNvPr id="3"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svg"/><Relationship Id="rId3" Type="http://schemas.openxmlformats.org/officeDocument/2006/relationships/image" Target="../media/image-11-3.png"/><Relationship Id="rId4" Type="http://schemas.openxmlformats.org/officeDocument/2006/relationships/image" Target="../media/image-11-4.svg"/><Relationship Id="rId5" Type="http://schemas.openxmlformats.org/officeDocument/2006/relationships/image" Target="../media/image-11-5.png"/><Relationship Id="rId6" Type="http://schemas.openxmlformats.org/officeDocument/2006/relationships/image" Target="../media/image-11-6.svg"/><Relationship Id="rId7" Type="http://schemas.openxmlformats.org/officeDocument/2006/relationships/slideLayout" Target="../slideLayouts/slideLayout12.xml"/><Relationship Id="rId8"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image" Target="../media/image-3-4.svg"/><Relationship Id="rId5" Type="http://schemas.openxmlformats.org/officeDocument/2006/relationships/image" Target="../media/image-3-5.png"/><Relationship Id="rId6" Type="http://schemas.openxmlformats.org/officeDocument/2006/relationships/image" Target="../media/image-3-6.svg"/><Relationship Id="rId7" Type="http://schemas.openxmlformats.org/officeDocument/2006/relationships/image" Target="../media/image-3-7.png"/><Relationship Id="rId8" Type="http://schemas.openxmlformats.org/officeDocument/2006/relationships/image" Target="../media/image-3-8.svg"/><Relationship Id="rId9" Type="http://schemas.openxmlformats.org/officeDocument/2006/relationships/slideLayout" Target="../slideLayouts/slideLayout4.xml"/><Relationship Id="rId10"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svg"/><Relationship Id="rId3" Type="http://schemas.openxmlformats.org/officeDocument/2006/relationships/image" Target="../media/image-5-3.png"/><Relationship Id="rId4" Type="http://schemas.openxmlformats.org/officeDocument/2006/relationships/image" Target="../media/image-5-4.svg"/><Relationship Id="rId5" Type="http://schemas.openxmlformats.org/officeDocument/2006/relationships/image" Target="../media/image-5-5.png"/><Relationship Id="rId6" Type="http://schemas.openxmlformats.org/officeDocument/2006/relationships/image" Target="../media/image-5-6.svg"/><Relationship Id="rId7" Type="http://schemas.openxmlformats.org/officeDocument/2006/relationships/image" Target="../media/image-5-7.png"/><Relationship Id="rId8" Type="http://schemas.openxmlformats.org/officeDocument/2006/relationships/image" Target="../media/image-5-8.svg"/><Relationship Id="rId9" Type="http://schemas.openxmlformats.org/officeDocument/2006/relationships/slideLayout" Target="../slideLayouts/slideLayout6.xml"/><Relationship Id="rId10"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svg"/><Relationship Id="rId3" Type="http://schemas.openxmlformats.org/officeDocument/2006/relationships/image" Target="../media/image-6-3.png"/><Relationship Id="rId4" Type="http://schemas.openxmlformats.org/officeDocument/2006/relationships/image" Target="../media/image-6-4.svg"/><Relationship Id="rId5" Type="http://schemas.openxmlformats.org/officeDocument/2006/relationships/image" Target="../media/image-6-5.png"/><Relationship Id="rId6" Type="http://schemas.openxmlformats.org/officeDocument/2006/relationships/image" Target="../media/image-6-6.svg"/><Relationship Id="rId7" Type="http://schemas.openxmlformats.org/officeDocument/2006/relationships/slideLayout" Target="../slideLayouts/slideLayout7.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svg"/><Relationship Id="rId3" Type="http://schemas.openxmlformats.org/officeDocument/2006/relationships/image" Target="../media/image-7-3.png"/><Relationship Id="rId4" Type="http://schemas.openxmlformats.org/officeDocument/2006/relationships/image" Target="../media/image-7-4.sv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slideLayout" Target="../slideLayouts/slideLayout8.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433507" y="243840"/>
            <a:ext cx="13763387" cy="7741920"/>
          </a:xfrm>
          <a:prstGeom prst="roundRect">
            <a:avLst>
              <a:gd name="adj" fmla="val 3969"/>
            </a:avLst>
          </a:prstGeom>
          <a:solidFill>
            <a:srgbClr val="FFFFFF"/>
          </a:solidFill>
          <a:ln w="7620">
            <a:solidFill>
              <a:srgbClr val="BBD9F5"/>
            </a:solidFill>
            <a:prstDash val="solid"/>
          </a:ln>
          <a:effectLst>
            <a:outerShdw sx="100000" sy="100000" kx="0" ky="0" algn="bl" rotWithShape="0" blurRad="0" dist="85090" dir="2700000">
              <a:srgbClr val="bbd9f5">
                <a:alpha val="100000"/>
              </a:srgbClr>
            </a:outerShdw>
          </a:effectLst>
        </p:spPr>
      </p:sp>
      <p:pic>
        <p:nvPicPr>
          <p:cNvPr id="3" name="Image 0" descr="preencoded.png">    </p:cNvPr>
          <p:cNvPicPr>
            <a:picLocks noChangeAspect="1"/>
          </p:cNvPicPr>
          <p:nvPr/>
        </p:nvPicPr>
        <p:blipFill>
          <a:blip r:embed="rId1"/>
          <a:stretch>
            <a:fillRect/>
          </a:stretch>
        </p:blipFill>
        <p:spPr>
          <a:xfrm>
            <a:off x="433507" y="243840"/>
            <a:ext cx="13763387" cy="7741920"/>
          </a:xfrm>
          <a:prstGeom prst="rect">
            <a:avLst/>
          </a:prstGeom>
        </p:spPr>
      </p:pic>
      <p:sp>
        <p:nvSpPr>
          <p:cNvPr id="4" name="Shape 1"/>
          <p:cNvSpPr/>
          <p:nvPr/>
        </p:nvSpPr>
        <p:spPr>
          <a:xfrm>
            <a:off x="433507" y="243840"/>
            <a:ext cx="13763387" cy="7741920"/>
          </a:xfrm>
          <a:prstGeom prst="roundRect">
            <a:avLst>
              <a:gd name="adj" fmla="val 3969"/>
            </a:avLst>
          </a:prstGeom>
          <a:solidFill>
            <a:srgbClr val="FFFFFF">
              <a:alpha val="85000"/>
            </a:srgbClr>
          </a:solidFill>
          <a:ln/>
        </p:spPr>
      </p:sp>
      <p:sp>
        <p:nvSpPr>
          <p:cNvPr id="5" name="Text 2"/>
          <p:cNvSpPr/>
          <p:nvPr/>
        </p:nvSpPr>
        <p:spPr>
          <a:xfrm>
            <a:off x="1180267" y="2679978"/>
            <a:ext cx="5334595" cy="666869"/>
          </a:xfrm>
          <a:prstGeom prst="rect">
            <a:avLst/>
          </a:prstGeom>
          <a:noFill/>
          <a:ln/>
        </p:spPr>
        <p:txBody>
          <a:bodyPr wrap="none" lIns="0" tIns="0" rIns="0" bIns="0" rtlCol="0" anchor="t"/>
          <a:lstStyle/>
          <a:p>
            <a:pPr algn="l" indent="0" marL="0">
              <a:lnSpc>
                <a:spcPts val="5250"/>
              </a:lnSpc>
              <a:buNone/>
            </a:pPr>
            <a:r>
              <a:rPr lang="en-US" sz="4200" dirty="0">
                <a:solidFill>
                  <a:srgbClr val="091C53"/>
                </a:solidFill>
                <a:latin typeface="Instrument Sans Semi Bold" pitchFamily="34" charset="0"/>
                <a:ea typeface="Instrument Sans Semi Bold" pitchFamily="34" charset="-122"/>
                <a:cs typeface="Instrument Sans Semi Bold" pitchFamily="34" charset="-120"/>
              </a:rPr>
              <a:t>Proactive Retention</a:t>
            </a:r>
            <a:endParaRPr lang="en-US" sz="4200" dirty="0"/>
          </a:p>
        </p:txBody>
      </p:sp>
      <p:sp>
        <p:nvSpPr>
          <p:cNvPr id="6" name="Text 3"/>
          <p:cNvSpPr/>
          <p:nvPr/>
        </p:nvSpPr>
        <p:spPr>
          <a:xfrm>
            <a:off x="1180267" y="3432096"/>
            <a:ext cx="7959209" cy="533400"/>
          </a:xfrm>
          <a:prstGeom prst="rect">
            <a:avLst/>
          </a:prstGeom>
          <a:noFill/>
          <a:ln/>
        </p:spPr>
        <p:txBody>
          <a:bodyPr wrap="none" lIns="0" tIns="0" rIns="0" bIns="0" rtlCol="0" anchor="t"/>
          <a:lstStyle/>
          <a:p>
            <a:pPr algn="l" indent="0" marL="0">
              <a:lnSpc>
                <a:spcPts val="4200"/>
              </a:lnSpc>
              <a:buNone/>
            </a:pPr>
            <a:r>
              <a:rPr lang="en-US" sz="3350" dirty="0">
                <a:solidFill>
                  <a:srgbClr val="091C53"/>
                </a:solidFill>
                <a:latin typeface="Instrument Sans Semi Bold" pitchFamily="34" charset="0"/>
                <a:ea typeface="Instrument Sans Semi Bold" pitchFamily="34" charset="-122"/>
                <a:cs typeface="Instrument Sans Semi Bold" pitchFamily="34" charset="-120"/>
              </a:rPr>
              <a:t>Predicting Credit Card Customer Churn</a:t>
            </a:r>
            <a:endParaRPr lang="en-US" sz="3350" dirty="0"/>
          </a:p>
        </p:txBody>
      </p:sp>
      <p:sp>
        <p:nvSpPr>
          <p:cNvPr id="7" name="Text 4"/>
          <p:cNvSpPr/>
          <p:nvPr/>
        </p:nvSpPr>
        <p:spPr>
          <a:xfrm>
            <a:off x="1180267" y="4285536"/>
            <a:ext cx="12269867" cy="682704"/>
          </a:xfrm>
          <a:prstGeom prst="rect">
            <a:avLst/>
          </a:prstGeom>
          <a:noFill/>
          <a:ln/>
        </p:spPr>
        <p:txBody>
          <a:bodyPr wrap="square" lIns="0" tIns="0" rIns="0" bIns="0" rtlCol="0" anchor="t"/>
          <a:lstStyle/>
          <a:p>
            <a:pPr algn="l" indent="0" marL="0">
              <a:lnSpc>
                <a:spcPts val="2650"/>
              </a:lnSpc>
              <a:buNone/>
            </a:pPr>
            <a:endParaRPr lang="en-US" sz="1650" dirty="0"/>
          </a:p>
        </p:txBody>
      </p:sp>
      <p:sp>
        <p:nvSpPr>
          <p:cNvPr id="8" name="Text 5"/>
          <p:cNvSpPr/>
          <p:nvPr/>
        </p:nvSpPr>
        <p:spPr>
          <a:xfrm>
            <a:off x="1180267" y="5208270"/>
            <a:ext cx="12269867" cy="341352"/>
          </a:xfrm>
          <a:prstGeom prst="rect">
            <a:avLst/>
          </a:prstGeom>
          <a:noFill/>
          <a:ln/>
        </p:spPr>
        <p:txBody>
          <a:bodyPr wrap="non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Presented by: Vansh Kumar</a:t>
            </a:r>
            <a:endParaRPr lang="en-US" sz="16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433507" y="243840"/>
            <a:ext cx="13763387" cy="7787164"/>
          </a:xfrm>
          <a:prstGeom prst="roundRect">
            <a:avLst>
              <a:gd name="adj" fmla="val 3560"/>
            </a:avLst>
          </a:prstGeom>
          <a:solidFill>
            <a:srgbClr val="FFFFFF"/>
          </a:solidFill>
          <a:ln w="7620">
            <a:solidFill>
              <a:srgbClr val="BBD9F5"/>
            </a:solidFill>
            <a:prstDash val="solid"/>
          </a:ln>
          <a:effectLst>
            <a:outerShdw sx="100000" sy="100000" kx="0" ky="0" algn="bl" rotWithShape="0" blurRad="0" dist="76200" dir="2700000">
              <a:srgbClr val="bbd9f5">
                <a:alpha val="100000"/>
              </a:srgbClr>
            </a:outerShdw>
          </a:effectLst>
        </p:spPr>
      </p:sp>
      <p:sp>
        <p:nvSpPr>
          <p:cNvPr id="3" name="Text 1"/>
          <p:cNvSpPr/>
          <p:nvPr/>
        </p:nvSpPr>
        <p:spPr>
          <a:xfrm>
            <a:off x="4324112" y="773192"/>
            <a:ext cx="5982057" cy="601623"/>
          </a:xfrm>
          <a:prstGeom prst="rect">
            <a:avLst/>
          </a:prstGeom>
          <a:noFill/>
          <a:ln/>
        </p:spPr>
        <p:txBody>
          <a:bodyPr wrap="none" lIns="0" tIns="0" rIns="0" bIns="0" rtlCol="0" anchor="t"/>
          <a:lstStyle/>
          <a:p>
            <a:pPr algn="ctr" indent="0" marL="0">
              <a:lnSpc>
                <a:spcPts val="4700"/>
              </a:lnSpc>
              <a:buNone/>
            </a:pPr>
            <a:r>
              <a:rPr lang="en-US" sz="3750" dirty="0">
                <a:solidFill>
                  <a:srgbClr val="091C53"/>
                </a:solidFill>
                <a:latin typeface="Instrument Sans Semi Bold" pitchFamily="34" charset="0"/>
                <a:ea typeface="Instrument Sans Semi Bold" pitchFamily="34" charset="-122"/>
                <a:cs typeface="Instrument Sans Semi Bold" pitchFamily="34" charset="-120"/>
              </a:rPr>
              <a:t>XGBoost Confusion Matrix</a:t>
            </a:r>
            <a:endParaRPr lang="en-US" sz="3750" dirty="0"/>
          </a:p>
        </p:txBody>
      </p:sp>
      <p:sp>
        <p:nvSpPr>
          <p:cNvPr id="4" name="Text 2"/>
          <p:cNvSpPr/>
          <p:nvPr/>
        </p:nvSpPr>
        <p:spPr>
          <a:xfrm>
            <a:off x="1107281" y="1451729"/>
            <a:ext cx="4813221" cy="601623"/>
          </a:xfrm>
          <a:prstGeom prst="rect">
            <a:avLst/>
          </a:prstGeom>
          <a:noFill/>
          <a:ln/>
        </p:spPr>
        <p:txBody>
          <a:bodyPr wrap="none" lIns="0" tIns="0" rIns="0" bIns="0" rtlCol="0" anchor="t"/>
          <a:lstStyle/>
          <a:p>
            <a:pPr algn="l" indent="0" marL="0">
              <a:lnSpc>
                <a:spcPts val="4700"/>
              </a:lnSpc>
              <a:buNone/>
            </a:pPr>
            <a:endParaRPr lang="en-US" sz="3750" dirty="0"/>
          </a:p>
        </p:txBody>
      </p:sp>
      <p:pic>
        <p:nvPicPr>
          <p:cNvPr id="5" name="Image 0" descr="preencoded.png">    </p:cNvPr>
          <p:cNvPicPr>
            <a:picLocks noChangeAspect="1"/>
          </p:cNvPicPr>
          <p:nvPr/>
        </p:nvPicPr>
        <p:blipFill>
          <a:blip r:embed="rId1"/>
          <a:stretch>
            <a:fillRect/>
          </a:stretch>
        </p:blipFill>
        <p:spPr>
          <a:xfrm>
            <a:off x="3015377" y="2342078"/>
            <a:ext cx="8599527" cy="515957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433507" y="243840"/>
            <a:ext cx="13763387" cy="7741920"/>
          </a:xfrm>
          <a:prstGeom prst="roundRect">
            <a:avLst>
              <a:gd name="adj" fmla="val 3969"/>
            </a:avLst>
          </a:prstGeom>
          <a:solidFill>
            <a:srgbClr val="FFFFFF"/>
          </a:solidFill>
          <a:ln w="7620">
            <a:solidFill>
              <a:srgbClr val="BBD9F5"/>
            </a:solidFill>
            <a:prstDash val="solid"/>
          </a:ln>
          <a:effectLst>
            <a:outerShdw sx="100000" sy="100000" kx="0" ky="0" algn="bl" rotWithShape="0" blurRad="0" dist="85090" dir="2700000">
              <a:srgbClr val="bbd9f5">
                <a:alpha val="100000"/>
              </a:srgbClr>
            </a:outerShdw>
          </a:effectLst>
        </p:spPr>
      </p:sp>
      <p:sp>
        <p:nvSpPr>
          <p:cNvPr id="3" name="Text 1"/>
          <p:cNvSpPr/>
          <p:nvPr/>
        </p:nvSpPr>
        <p:spPr>
          <a:xfrm>
            <a:off x="1180267" y="1092518"/>
            <a:ext cx="11320939" cy="666869"/>
          </a:xfrm>
          <a:prstGeom prst="rect">
            <a:avLst/>
          </a:prstGeom>
          <a:noFill/>
          <a:ln/>
        </p:spPr>
        <p:txBody>
          <a:bodyPr wrap="none" lIns="0" tIns="0" rIns="0" bIns="0" rtlCol="0" anchor="t"/>
          <a:lstStyle/>
          <a:p>
            <a:pPr algn="l" indent="0" marL="0">
              <a:lnSpc>
                <a:spcPts val="5250"/>
              </a:lnSpc>
              <a:buNone/>
            </a:pPr>
            <a:r>
              <a:rPr lang="en-US" sz="4200" dirty="0">
                <a:solidFill>
                  <a:srgbClr val="091C53"/>
                </a:solidFill>
                <a:latin typeface="Instrument Sans Semi Bold" pitchFamily="34" charset="0"/>
                <a:ea typeface="Instrument Sans Semi Bold" pitchFamily="34" charset="-122"/>
                <a:cs typeface="Instrument Sans Semi Bold" pitchFamily="34" charset="-120"/>
              </a:rPr>
              <a:t>Conclusions &amp; Actionable Recommendations</a:t>
            </a:r>
            <a:endParaRPr lang="en-US" sz="4200" dirty="0"/>
          </a:p>
        </p:txBody>
      </p:sp>
      <p:sp>
        <p:nvSpPr>
          <p:cNvPr id="4" name="Text 2"/>
          <p:cNvSpPr/>
          <p:nvPr/>
        </p:nvSpPr>
        <p:spPr>
          <a:xfrm>
            <a:off x="1180267" y="1844635"/>
            <a:ext cx="4267676" cy="533400"/>
          </a:xfrm>
          <a:prstGeom prst="rect">
            <a:avLst/>
          </a:prstGeom>
          <a:noFill/>
          <a:ln/>
        </p:spPr>
        <p:txBody>
          <a:bodyPr wrap="none" lIns="0" tIns="0" rIns="0" bIns="0" rtlCol="0" anchor="t"/>
          <a:lstStyle/>
          <a:p>
            <a:pPr algn="l" indent="0" marL="0">
              <a:lnSpc>
                <a:spcPts val="4200"/>
              </a:lnSpc>
              <a:buNone/>
            </a:pPr>
            <a:r>
              <a:rPr lang="en-US" sz="3350" dirty="0">
                <a:solidFill>
                  <a:srgbClr val="091C53"/>
                </a:solidFill>
                <a:latin typeface="Instrument Sans Semi Bold" pitchFamily="34" charset="0"/>
                <a:ea typeface="Instrument Sans Semi Bold" pitchFamily="34" charset="-122"/>
                <a:cs typeface="Instrument Sans Semi Bold" pitchFamily="34" charset="-120"/>
              </a:rPr>
              <a:t>Conclusion</a:t>
            </a:r>
            <a:endParaRPr lang="en-US" sz="3350" dirty="0"/>
          </a:p>
        </p:txBody>
      </p:sp>
      <p:sp>
        <p:nvSpPr>
          <p:cNvPr id="5" name="Text 3"/>
          <p:cNvSpPr/>
          <p:nvPr/>
        </p:nvSpPr>
        <p:spPr>
          <a:xfrm>
            <a:off x="1180267" y="2698075"/>
            <a:ext cx="12269867" cy="341352"/>
          </a:xfrm>
          <a:prstGeom prst="rect">
            <a:avLst/>
          </a:prstGeom>
          <a:noFill/>
          <a:ln/>
        </p:spPr>
        <p:txBody>
          <a:bodyPr wrap="non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The XGBoost model successfully solves the problem, identifying 90%+ of at-risk customers with high precision</a:t>
            </a:r>
            <a:endParaRPr lang="en-US" sz="1650" dirty="0"/>
          </a:p>
        </p:txBody>
      </p:sp>
      <p:sp>
        <p:nvSpPr>
          <p:cNvPr id="6" name="Text 4"/>
          <p:cNvSpPr/>
          <p:nvPr/>
        </p:nvSpPr>
        <p:spPr>
          <a:xfrm>
            <a:off x="1180267" y="3359468"/>
            <a:ext cx="7946827" cy="533400"/>
          </a:xfrm>
          <a:prstGeom prst="rect">
            <a:avLst/>
          </a:prstGeom>
          <a:noFill/>
          <a:ln/>
        </p:spPr>
        <p:txBody>
          <a:bodyPr wrap="none" lIns="0" tIns="0" rIns="0" bIns="0" rtlCol="0" anchor="t"/>
          <a:lstStyle/>
          <a:p>
            <a:pPr algn="l" indent="0" marL="0">
              <a:lnSpc>
                <a:spcPts val="4200"/>
              </a:lnSpc>
              <a:buNone/>
            </a:pPr>
            <a:r>
              <a:rPr lang="en-US" sz="3350" dirty="0">
                <a:solidFill>
                  <a:srgbClr val="091C53"/>
                </a:solidFill>
                <a:latin typeface="Instrument Sans Semi Bold" pitchFamily="34" charset="0"/>
                <a:ea typeface="Instrument Sans Semi Bold" pitchFamily="34" charset="-122"/>
                <a:cs typeface="Instrument Sans Semi Bold" pitchFamily="34" charset="-120"/>
              </a:rPr>
              <a:t>Actionable Business Recommendations</a:t>
            </a:r>
            <a:endParaRPr lang="en-US" sz="3350" dirty="0"/>
          </a:p>
        </p:txBody>
      </p:sp>
      <p:sp>
        <p:nvSpPr>
          <p:cNvPr id="7" name="Shape 5"/>
          <p:cNvSpPr/>
          <p:nvPr/>
        </p:nvSpPr>
        <p:spPr>
          <a:xfrm>
            <a:off x="1180267" y="4532948"/>
            <a:ext cx="3947636" cy="2604016"/>
          </a:xfrm>
          <a:prstGeom prst="roundRect">
            <a:avLst>
              <a:gd name="adj" fmla="val 5618"/>
            </a:avLst>
          </a:prstGeom>
          <a:solidFill>
            <a:srgbClr val="FFFFFF"/>
          </a:solidFill>
          <a:ln/>
        </p:spPr>
      </p:sp>
      <p:sp>
        <p:nvSpPr>
          <p:cNvPr id="8" name="Shape 6"/>
          <p:cNvSpPr/>
          <p:nvPr/>
        </p:nvSpPr>
        <p:spPr>
          <a:xfrm>
            <a:off x="1180267" y="4502468"/>
            <a:ext cx="3947636" cy="121920"/>
          </a:xfrm>
          <a:prstGeom prst="roundRect">
            <a:avLst>
              <a:gd name="adj" fmla="val 157520"/>
            </a:avLst>
          </a:prstGeom>
          <a:solidFill>
            <a:srgbClr val="84C1FA"/>
          </a:solidFill>
          <a:ln/>
        </p:spPr>
      </p:sp>
      <p:sp>
        <p:nvSpPr>
          <p:cNvPr id="9" name="Shape 7"/>
          <p:cNvSpPr/>
          <p:nvPr/>
        </p:nvSpPr>
        <p:spPr>
          <a:xfrm>
            <a:off x="2834045" y="4212907"/>
            <a:ext cx="640080" cy="640080"/>
          </a:xfrm>
          <a:prstGeom prst="roundRect">
            <a:avLst>
              <a:gd name="adj" fmla="val 142857"/>
            </a:avLst>
          </a:prstGeom>
          <a:solidFill>
            <a:srgbClr val="84C1FA"/>
          </a:solidFill>
          <a:ln/>
        </p:spPr>
      </p:sp>
      <p:pic>
        <p:nvPicPr>
          <p:cNvPr id="10"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026093" y="4404955"/>
            <a:ext cx="255984" cy="255984"/>
          </a:xfrm>
          <a:prstGeom prst="rect">
            <a:avLst/>
          </a:prstGeom>
        </p:spPr>
      </p:pic>
      <p:sp>
        <p:nvSpPr>
          <p:cNvPr id="11" name="Text 8"/>
          <p:cNvSpPr/>
          <p:nvPr/>
        </p:nvSpPr>
        <p:spPr>
          <a:xfrm>
            <a:off x="1424107" y="5066348"/>
            <a:ext cx="2667238" cy="333375"/>
          </a:xfrm>
          <a:prstGeom prst="rect">
            <a:avLst/>
          </a:prstGeom>
          <a:noFill/>
          <a:ln/>
        </p:spPr>
        <p:txBody>
          <a:bodyPr wrap="none" lIns="0" tIns="0" rIns="0" bIns="0" rtlCol="0" anchor="t"/>
          <a:lstStyle/>
          <a:p>
            <a:pPr algn="l" indent="0" marL="0">
              <a:lnSpc>
                <a:spcPts val="2600"/>
              </a:lnSpc>
              <a:buNone/>
            </a:pPr>
            <a:r>
              <a:rPr lang="en-US" sz="2100" dirty="0">
                <a:solidFill>
                  <a:srgbClr val="1E3063"/>
                </a:solidFill>
                <a:latin typeface="Instrument Sans Semi Bold" pitchFamily="34" charset="0"/>
                <a:ea typeface="Instrument Sans Semi Bold" pitchFamily="34" charset="-122"/>
                <a:cs typeface="Instrument Sans Semi Bold" pitchFamily="34" charset="-120"/>
              </a:rPr>
              <a:t>Alert System</a:t>
            </a:r>
            <a:endParaRPr lang="en-US" sz="2100" dirty="0"/>
          </a:p>
        </p:txBody>
      </p:sp>
      <p:sp>
        <p:nvSpPr>
          <p:cNvPr id="12" name="Text 9"/>
          <p:cNvSpPr/>
          <p:nvPr/>
        </p:nvSpPr>
        <p:spPr>
          <a:xfrm>
            <a:off x="1424107" y="5527715"/>
            <a:ext cx="3459956" cy="1024057"/>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Flag customers whose monthly transaction count drops below 40</a:t>
            </a:r>
            <a:endParaRPr lang="en-US" sz="1650" dirty="0"/>
          </a:p>
        </p:txBody>
      </p:sp>
      <p:sp>
        <p:nvSpPr>
          <p:cNvPr id="13" name="Shape 10"/>
          <p:cNvSpPr/>
          <p:nvPr/>
        </p:nvSpPr>
        <p:spPr>
          <a:xfrm>
            <a:off x="5341263" y="4532948"/>
            <a:ext cx="3947755" cy="2604016"/>
          </a:xfrm>
          <a:prstGeom prst="roundRect">
            <a:avLst>
              <a:gd name="adj" fmla="val 5618"/>
            </a:avLst>
          </a:prstGeom>
          <a:solidFill>
            <a:srgbClr val="FFFFFF"/>
          </a:solidFill>
          <a:ln/>
        </p:spPr>
      </p:sp>
      <p:sp>
        <p:nvSpPr>
          <p:cNvPr id="14" name="Shape 11"/>
          <p:cNvSpPr/>
          <p:nvPr/>
        </p:nvSpPr>
        <p:spPr>
          <a:xfrm>
            <a:off x="5341263" y="4502468"/>
            <a:ext cx="3947755" cy="121920"/>
          </a:xfrm>
          <a:prstGeom prst="roundRect">
            <a:avLst>
              <a:gd name="adj" fmla="val 157520"/>
            </a:avLst>
          </a:prstGeom>
          <a:solidFill>
            <a:srgbClr val="84C1FA"/>
          </a:solidFill>
          <a:ln/>
        </p:spPr>
      </p:sp>
      <p:sp>
        <p:nvSpPr>
          <p:cNvPr id="15" name="Shape 12"/>
          <p:cNvSpPr/>
          <p:nvPr/>
        </p:nvSpPr>
        <p:spPr>
          <a:xfrm>
            <a:off x="6995041" y="4212907"/>
            <a:ext cx="640080" cy="640080"/>
          </a:xfrm>
          <a:prstGeom prst="roundRect">
            <a:avLst>
              <a:gd name="adj" fmla="val 142857"/>
            </a:avLst>
          </a:prstGeom>
          <a:solidFill>
            <a:srgbClr val="84C1FA"/>
          </a:solidFill>
          <a:ln/>
        </p:spPr>
      </p:sp>
      <p:pic>
        <p:nvPicPr>
          <p:cNvPr id="1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87089" y="4404955"/>
            <a:ext cx="255984" cy="255984"/>
          </a:xfrm>
          <a:prstGeom prst="rect">
            <a:avLst/>
          </a:prstGeom>
        </p:spPr>
      </p:pic>
      <p:sp>
        <p:nvSpPr>
          <p:cNvPr id="17" name="Text 13"/>
          <p:cNvSpPr/>
          <p:nvPr/>
        </p:nvSpPr>
        <p:spPr>
          <a:xfrm>
            <a:off x="5585103" y="5066348"/>
            <a:ext cx="2768679" cy="333375"/>
          </a:xfrm>
          <a:prstGeom prst="rect">
            <a:avLst/>
          </a:prstGeom>
          <a:noFill/>
          <a:ln/>
        </p:spPr>
        <p:txBody>
          <a:bodyPr wrap="none" lIns="0" tIns="0" rIns="0" bIns="0" rtlCol="0" anchor="t"/>
          <a:lstStyle/>
          <a:p>
            <a:pPr algn="l" indent="0" marL="0">
              <a:lnSpc>
                <a:spcPts val="2600"/>
              </a:lnSpc>
              <a:buNone/>
            </a:pPr>
            <a:r>
              <a:rPr lang="en-US" sz="2100" dirty="0">
                <a:solidFill>
                  <a:srgbClr val="1E3063"/>
                </a:solidFill>
                <a:latin typeface="Instrument Sans Semi Bold" pitchFamily="34" charset="0"/>
                <a:ea typeface="Instrument Sans Semi Bold" pitchFamily="34" charset="-122"/>
                <a:cs typeface="Instrument Sans Semi Bold" pitchFamily="34" charset="-120"/>
              </a:rPr>
              <a:t>Activation Campaigns</a:t>
            </a:r>
            <a:endParaRPr lang="en-US" sz="2100" dirty="0"/>
          </a:p>
        </p:txBody>
      </p:sp>
      <p:sp>
        <p:nvSpPr>
          <p:cNvPr id="18" name="Text 14"/>
          <p:cNvSpPr/>
          <p:nvPr/>
        </p:nvSpPr>
        <p:spPr>
          <a:xfrm>
            <a:off x="5585103" y="5527715"/>
            <a:ext cx="3460075" cy="1365409"/>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Target customers with $0 revolving balance with "Cashback on Credit Usage" offers to re-engage them</a:t>
            </a:r>
            <a:endParaRPr lang="en-US" sz="1650" dirty="0"/>
          </a:p>
        </p:txBody>
      </p:sp>
      <p:sp>
        <p:nvSpPr>
          <p:cNvPr id="19" name="Shape 15"/>
          <p:cNvSpPr/>
          <p:nvPr/>
        </p:nvSpPr>
        <p:spPr>
          <a:xfrm>
            <a:off x="9502378" y="4532948"/>
            <a:ext cx="3947755" cy="2604016"/>
          </a:xfrm>
          <a:prstGeom prst="roundRect">
            <a:avLst>
              <a:gd name="adj" fmla="val 5618"/>
            </a:avLst>
          </a:prstGeom>
          <a:solidFill>
            <a:srgbClr val="FFFFFF"/>
          </a:solidFill>
          <a:ln/>
        </p:spPr>
      </p:sp>
      <p:sp>
        <p:nvSpPr>
          <p:cNvPr id="20" name="Shape 16"/>
          <p:cNvSpPr/>
          <p:nvPr/>
        </p:nvSpPr>
        <p:spPr>
          <a:xfrm>
            <a:off x="9502378" y="4502468"/>
            <a:ext cx="3947755" cy="121920"/>
          </a:xfrm>
          <a:prstGeom prst="roundRect">
            <a:avLst>
              <a:gd name="adj" fmla="val 157520"/>
            </a:avLst>
          </a:prstGeom>
          <a:solidFill>
            <a:srgbClr val="84C1FA"/>
          </a:solidFill>
          <a:ln/>
        </p:spPr>
      </p:sp>
      <p:sp>
        <p:nvSpPr>
          <p:cNvPr id="21" name="Shape 17"/>
          <p:cNvSpPr/>
          <p:nvPr/>
        </p:nvSpPr>
        <p:spPr>
          <a:xfrm>
            <a:off x="11156156" y="4212907"/>
            <a:ext cx="640080" cy="640080"/>
          </a:xfrm>
          <a:prstGeom prst="roundRect">
            <a:avLst>
              <a:gd name="adj" fmla="val 142857"/>
            </a:avLst>
          </a:prstGeom>
          <a:solidFill>
            <a:srgbClr val="84C1FA"/>
          </a:solidFill>
          <a:ln/>
        </p:spPr>
      </p:sp>
      <p:pic>
        <p:nvPicPr>
          <p:cNvPr id="22"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348204" y="4404955"/>
            <a:ext cx="255984" cy="255984"/>
          </a:xfrm>
          <a:prstGeom prst="rect">
            <a:avLst/>
          </a:prstGeom>
        </p:spPr>
      </p:pic>
      <p:sp>
        <p:nvSpPr>
          <p:cNvPr id="23" name="Text 18"/>
          <p:cNvSpPr/>
          <p:nvPr/>
        </p:nvSpPr>
        <p:spPr>
          <a:xfrm>
            <a:off x="9746218" y="5066348"/>
            <a:ext cx="2667238" cy="333375"/>
          </a:xfrm>
          <a:prstGeom prst="rect">
            <a:avLst/>
          </a:prstGeom>
          <a:noFill/>
          <a:ln/>
        </p:spPr>
        <p:txBody>
          <a:bodyPr wrap="none" lIns="0" tIns="0" rIns="0" bIns="0" rtlCol="0" anchor="t"/>
          <a:lstStyle/>
          <a:p>
            <a:pPr algn="l" indent="0" marL="0">
              <a:lnSpc>
                <a:spcPts val="2600"/>
              </a:lnSpc>
              <a:buNone/>
            </a:pPr>
            <a:r>
              <a:rPr lang="en-US" sz="2100" dirty="0">
                <a:solidFill>
                  <a:srgbClr val="1E3063"/>
                </a:solidFill>
                <a:latin typeface="Instrument Sans Semi Bold" pitchFamily="34" charset="0"/>
                <a:ea typeface="Instrument Sans Semi Bold" pitchFamily="34" charset="-122"/>
                <a:cs typeface="Instrument Sans Semi Bold" pitchFamily="34" charset="-120"/>
              </a:rPr>
              <a:t>Bundling</a:t>
            </a:r>
            <a:endParaRPr lang="en-US" sz="2100" dirty="0"/>
          </a:p>
        </p:txBody>
      </p:sp>
      <p:sp>
        <p:nvSpPr>
          <p:cNvPr id="24" name="Text 19"/>
          <p:cNvSpPr/>
          <p:nvPr/>
        </p:nvSpPr>
        <p:spPr>
          <a:xfrm>
            <a:off x="9746218" y="5527715"/>
            <a:ext cx="3460075" cy="1365409"/>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Offer incentives for credit-card-only customers to open a Savings account, increasing their "stickiness"</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433507" y="243840"/>
            <a:ext cx="13763387" cy="7741920"/>
          </a:xfrm>
          <a:prstGeom prst="roundRect">
            <a:avLst>
              <a:gd name="adj" fmla="val 3969"/>
            </a:avLst>
          </a:prstGeom>
          <a:solidFill>
            <a:srgbClr val="FFFFFF"/>
          </a:solidFill>
          <a:ln w="7620">
            <a:solidFill>
              <a:srgbClr val="BBD9F5"/>
            </a:solidFill>
            <a:prstDash val="solid"/>
          </a:ln>
          <a:effectLst>
            <a:outerShdw sx="100000" sy="100000" kx="0" ky="0" algn="bl" rotWithShape="0" blurRad="0" dist="85090" dir="2700000">
              <a:srgbClr val="bbd9f5">
                <a:alpha val="100000"/>
              </a:srgbClr>
            </a:outerShdw>
          </a:effectLst>
        </p:spPr>
      </p:sp>
      <p:sp>
        <p:nvSpPr>
          <p:cNvPr id="3" name="Text 1"/>
          <p:cNvSpPr/>
          <p:nvPr/>
        </p:nvSpPr>
        <p:spPr>
          <a:xfrm>
            <a:off x="1180267" y="1400056"/>
            <a:ext cx="8083748" cy="666869"/>
          </a:xfrm>
          <a:prstGeom prst="rect">
            <a:avLst/>
          </a:prstGeom>
          <a:noFill/>
          <a:ln/>
        </p:spPr>
        <p:txBody>
          <a:bodyPr wrap="none" lIns="0" tIns="0" rIns="0" bIns="0" rtlCol="0" anchor="t"/>
          <a:lstStyle/>
          <a:p>
            <a:pPr algn="l" indent="0" marL="0">
              <a:lnSpc>
                <a:spcPts val="5250"/>
              </a:lnSpc>
              <a:buNone/>
            </a:pPr>
            <a:r>
              <a:rPr lang="en-US" sz="4200" dirty="0">
                <a:solidFill>
                  <a:srgbClr val="091C53"/>
                </a:solidFill>
                <a:latin typeface="Instrument Sans Semi Bold" pitchFamily="34" charset="0"/>
                <a:ea typeface="Instrument Sans Semi Bold" pitchFamily="34" charset="-122"/>
                <a:cs typeface="Instrument Sans Semi Bold" pitchFamily="34" charset="-120"/>
              </a:rPr>
              <a:t>The Challenge: Customer Churn</a:t>
            </a:r>
            <a:endParaRPr lang="en-US" sz="4200" dirty="0"/>
          </a:p>
        </p:txBody>
      </p:sp>
      <p:sp>
        <p:nvSpPr>
          <p:cNvPr id="4" name="Text 2"/>
          <p:cNvSpPr/>
          <p:nvPr/>
        </p:nvSpPr>
        <p:spPr>
          <a:xfrm>
            <a:off x="1180267" y="2493645"/>
            <a:ext cx="12269867" cy="682704"/>
          </a:xfrm>
          <a:prstGeom prst="rect">
            <a:avLst/>
          </a:prstGeom>
          <a:noFill/>
          <a:ln/>
        </p:spPr>
        <p:txBody>
          <a:bodyPr wrap="squar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Understanding and addressing customer attrition is a critical challenge for the bank, impacting both revenue and market share.</a:t>
            </a:r>
            <a:endParaRPr lang="en-US" sz="1650" dirty="0"/>
          </a:p>
        </p:txBody>
      </p:sp>
      <p:sp>
        <p:nvSpPr>
          <p:cNvPr id="5" name="Shape 3"/>
          <p:cNvSpPr/>
          <p:nvPr/>
        </p:nvSpPr>
        <p:spPr>
          <a:xfrm>
            <a:off x="1180267" y="3416379"/>
            <a:ext cx="3947636" cy="3413165"/>
          </a:xfrm>
          <a:prstGeom prst="roundRect">
            <a:avLst>
              <a:gd name="adj" fmla="val 4286"/>
            </a:avLst>
          </a:prstGeom>
          <a:solidFill>
            <a:srgbClr val="FFFFFF"/>
          </a:solidFill>
          <a:ln w="30480">
            <a:solidFill>
              <a:srgbClr val="B4CCE3"/>
            </a:solidFill>
            <a:prstDash val="solid"/>
          </a:ln>
        </p:spPr>
      </p:sp>
      <p:sp>
        <p:nvSpPr>
          <p:cNvPr id="6" name="Shape 4"/>
          <p:cNvSpPr/>
          <p:nvPr/>
        </p:nvSpPr>
        <p:spPr>
          <a:xfrm>
            <a:off x="1149787" y="3416379"/>
            <a:ext cx="121920" cy="3413165"/>
          </a:xfrm>
          <a:prstGeom prst="roundRect">
            <a:avLst>
              <a:gd name="adj" fmla="val 157520"/>
            </a:avLst>
          </a:prstGeom>
          <a:solidFill>
            <a:srgbClr val="84C1FA"/>
          </a:solidFill>
          <a:ln/>
        </p:spPr>
      </p:sp>
      <p:sp>
        <p:nvSpPr>
          <p:cNvPr id="7" name="Text 5"/>
          <p:cNvSpPr/>
          <p:nvPr/>
        </p:nvSpPr>
        <p:spPr>
          <a:xfrm>
            <a:off x="1515547" y="3660219"/>
            <a:ext cx="2667238" cy="333375"/>
          </a:xfrm>
          <a:prstGeom prst="rect">
            <a:avLst/>
          </a:prstGeom>
          <a:noFill/>
          <a:ln/>
        </p:spPr>
        <p:txBody>
          <a:bodyPr wrap="none" lIns="0" tIns="0" rIns="0" bIns="0" rtlCol="0" anchor="t"/>
          <a:lstStyle/>
          <a:p>
            <a:pPr algn="l" indent="0" marL="0">
              <a:lnSpc>
                <a:spcPts val="2600"/>
              </a:lnSpc>
              <a:buNone/>
            </a:pPr>
            <a:r>
              <a:rPr lang="en-US" sz="2100" dirty="0">
                <a:solidFill>
                  <a:srgbClr val="1E3063"/>
                </a:solidFill>
                <a:latin typeface="Instrument Sans Semi Bold" pitchFamily="34" charset="0"/>
                <a:ea typeface="Instrument Sans Semi Bold" pitchFamily="34" charset="-122"/>
                <a:cs typeface="Instrument Sans Semi Bold" pitchFamily="34" charset="-120"/>
              </a:rPr>
              <a:t>The Challenge:</a:t>
            </a:r>
            <a:endParaRPr lang="en-US" sz="2100" dirty="0"/>
          </a:p>
        </p:txBody>
      </p:sp>
      <p:sp>
        <p:nvSpPr>
          <p:cNvPr id="8" name="Text 6"/>
          <p:cNvSpPr/>
          <p:nvPr/>
        </p:nvSpPr>
        <p:spPr>
          <a:xfrm>
            <a:off x="1515547" y="4121587"/>
            <a:ext cx="3368516" cy="1365409"/>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The bank is experiencing customer attrition (churn), reducing revenue and market share</a:t>
            </a:r>
            <a:endParaRPr lang="en-US" sz="1650" dirty="0"/>
          </a:p>
        </p:txBody>
      </p:sp>
      <p:sp>
        <p:nvSpPr>
          <p:cNvPr id="9" name="Shape 7"/>
          <p:cNvSpPr/>
          <p:nvPr/>
        </p:nvSpPr>
        <p:spPr>
          <a:xfrm>
            <a:off x="5341263" y="3416379"/>
            <a:ext cx="3947755" cy="3413165"/>
          </a:xfrm>
          <a:prstGeom prst="roundRect">
            <a:avLst>
              <a:gd name="adj" fmla="val 4286"/>
            </a:avLst>
          </a:prstGeom>
          <a:solidFill>
            <a:srgbClr val="FFFFFF"/>
          </a:solidFill>
          <a:ln w="30480">
            <a:solidFill>
              <a:srgbClr val="B4CCE3"/>
            </a:solidFill>
            <a:prstDash val="solid"/>
          </a:ln>
        </p:spPr>
      </p:sp>
      <p:sp>
        <p:nvSpPr>
          <p:cNvPr id="10" name="Shape 8"/>
          <p:cNvSpPr/>
          <p:nvPr/>
        </p:nvSpPr>
        <p:spPr>
          <a:xfrm>
            <a:off x="5310783" y="3416379"/>
            <a:ext cx="121920" cy="3413165"/>
          </a:xfrm>
          <a:prstGeom prst="roundRect">
            <a:avLst>
              <a:gd name="adj" fmla="val 157520"/>
            </a:avLst>
          </a:prstGeom>
          <a:solidFill>
            <a:srgbClr val="84C1FA"/>
          </a:solidFill>
          <a:ln/>
        </p:spPr>
      </p:sp>
      <p:sp>
        <p:nvSpPr>
          <p:cNvPr id="11" name="Text 9"/>
          <p:cNvSpPr/>
          <p:nvPr/>
        </p:nvSpPr>
        <p:spPr>
          <a:xfrm>
            <a:off x="5676543" y="3660219"/>
            <a:ext cx="2667238" cy="333375"/>
          </a:xfrm>
          <a:prstGeom prst="rect">
            <a:avLst/>
          </a:prstGeom>
          <a:noFill/>
          <a:ln/>
        </p:spPr>
        <p:txBody>
          <a:bodyPr wrap="none" lIns="0" tIns="0" rIns="0" bIns="0" rtlCol="0" anchor="t"/>
          <a:lstStyle/>
          <a:p>
            <a:pPr algn="l" indent="0" marL="0">
              <a:lnSpc>
                <a:spcPts val="2600"/>
              </a:lnSpc>
              <a:buNone/>
            </a:pPr>
            <a:r>
              <a:rPr lang="en-US" sz="2100" dirty="0">
                <a:solidFill>
                  <a:srgbClr val="1E3063"/>
                </a:solidFill>
                <a:latin typeface="Instrument Sans Semi Bold" pitchFamily="34" charset="0"/>
                <a:ea typeface="Instrument Sans Semi Bold" pitchFamily="34" charset="-122"/>
                <a:cs typeface="Instrument Sans Semi Bold" pitchFamily="34" charset="-120"/>
              </a:rPr>
              <a:t>The Cost:</a:t>
            </a:r>
            <a:endParaRPr lang="en-US" sz="2100" dirty="0"/>
          </a:p>
        </p:txBody>
      </p:sp>
      <p:sp>
        <p:nvSpPr>
          <p:cNvPr id="12" name="Text 10"/>
          <p:cNvSpPr/>
          <p:nvPr/>
        </p:nvSpPr>
        <p:spPr>
          <a:xfrm>
            <a:off x="5676543" y="4121587"/>
            <a:ext cx="3368635" cy="1024057"/>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Acquiring new customers is significantly more expensive than retaining existing ones</a:t>
            </a:r>
            <a:endParaRPr lang="en-US" sz="1650" dirty="0"/>
          </a:p>
        </p:txBody>
      </p:sp>
      <p:sp>
        <p:nvSpPr>
          <p:cNvPr id="13" name="Shape 11"/>
          <p:cNvSpPr/>
          <p:nvPr/>
        </p:nvSpPr>
        <p:spPr>
          <a:xfrm>
            <a:off x="9502378" y="3416379"/>
            <a:ext cx="3947755" cy="3413165"/>
          </a:xfrm>
          <a:prstGeom prst="roundRect">
            <a:avLst>
              <a:gd name="adj" fmla="val 4286"/>
            </a:avLst>
          </a:prstGeom>
          <a:solidFill>
            <a:srgbClr val="FFFFFF"/>
          </a:solidFill>
          <a:ln w="30480">
            <a:solidFill>
              <a:srgbClr val="B4CCE3"/>
            </a:solidFill>
            <a:prstDash val="solid"/>
          </a:ln>
        </p:spPr>
      </p:sp>
      <p:sp>
        <p:nvSpPr>
          <p:cNvPr id="14" name="Shape 12"/>
          <p:cNvSpPr/>
          <p:nvPr/>
        </p:nvSpPr>
        <p:spPr>
          <a:xfrm>
            <a:off x="9471898" y="3416379"/>
            <a:ext cx="121920" cy="3413165"/>
          </a:xfrm>
          <a:prstGeom prst="roundRect">
            <a:avLst>
              <a:gd name="adj" fmla="val 157520"/>
            </a:avLst>
          </a:prstGeom>
          <a:solidFill>
            <a:srgbClr val="84C1FA"/>
          </a:solidFill>
          <a:ln/>
        </p:spPr>
      </p:sp>
      <p:sp>
        <p:nvSpPr>
          <p:cNvPr id="15" name="Text 13"/>
          <p:cNvSpPr/>
          <p:nvPr/>
        </p:nvSpPr>
        <p:spPr>
          <a:xfrm>
            <a:off x="9837658" y="3660219"/>
            <a:ext cx="2667238" cy="333375"/>
          </a:xfrm>
          <a:prstGeom prst="rect">
            <a:avLst/>
          </a:prstGeom>
          <a:noFill/>
          <a:ln/>
        </p:spPr>
        <p:txBody>
          <a:bodyPr wrap="none" lIns="0" tIns="0" rIns="0" bIns="0" rtlCol="0" anchor="t"/>
          <a:lstStyle/>
          <a:p>
            <a:pPr algn="l" indent="0" marL="0">
              <a:lnSpc>
                <a:spcPts val="2600"/>
              </a:lnSpc>
              <a:buNone/>
            </a:pPr>
            <a:r>
              <a:rPr lang="en-US" sz="2100" dirty="0">
                <a:solidFill>
                  <a:srgbClr val="1E3063"/>
                </a:solidFill>
                <a:latin typeface="Instrument Sans Semi Bold" pitchFamily="34" charset="0"/>
                <a:ea typeface="Instrument Sans Semi Bold" pitchFamily="34" charset="-122"/>
                <a:cs typeface="Instrument Sans Semi Bold" pitchFamily="34" charset="-120"/>
              </a:rPr>
              <a:t>The Objective:</a:t>
            </a:r>
            <a:endParaRPr lang="en-US" sz="2100" dirty="0"/>
          </a:p>
        </p:txBody>
      </p:sp>
      <p:sp>
        <p:nvSpPr>
          <p:cNvPr id="16" name="Text 14"/>
          <p:cNvSpPr/>
          <p:nvPr/>
        </p:nvSpPr>
        <p:spPr>
          <a:xfrm>
            <a:off x="9837658" y="4121587"/>
            <a:ext cx="3368635" cy="1365409"/>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Build a Machine Learning model to predict which customers are likely to close their accounts</a:t>
            </a:r>
            <a:endParaRPr lang="en-US" sz="1650" dirty="0"/>
          </a:p>
        </p:txBody>
      </p:sp>
      <p:sp>
        <p:nvSpPr>
          <p:cNvPr id="17" name="Text 15"/>
          <p:cNvSpPr/>
          <p:nvPr/>
        </p:nvSpPr>
        <p:spPr>
          <a:xfrm>
            <a:off x="9837658" y="5561648"/>
            <a:ext cx="3368635" cy="1024057"/>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Enable the marketing team to intervene proactively based on data, not guesses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433507" y="243840"/>
            <a:ext cx="13763387" cy="7764423"/>
          </a:xfrm>
          <a:prstGeom prst="roundRect">
            <a:avLst>
              <a:gd name="adj" fmla="val 3494"/>
            </a:avLst>
          </a:prstGeom>
          <a:solidFill>
            <a:srgbClr val="FFFFFF"/>
          </a:solidFill>
          <a:ln w="7620">
            <a:solidFill>
              <a:srgbClr val="BBD9F5"/>
            </a:solidFill>
            <a:prstDash val="solid"/>
          </a:ln>
          <a:effectLst>
            <a:outerShdw sx="100000" sy="100000" kx="0" ky="0" algn="bl" rotWithShape="0" blurRad="0" dist="74930" dir="2700000">
              <a:srgbClr val="bbd9f5">
                <a:alpha val="100000"/>
              </a:srgbClr>
            </a:outerShdw>
          </a:effectLst>
        </p:spPr>
      </p:sp>
      <p:sp>
        <p:nvSpPr>
          <p:cNvPr id="3" name="Text 1"/>
          <p:cNvSpPr/>
          <p:nvPr/>
        </p:nvSpPr>
        <p:spPr>
          <a:xfrm>
            <a:off x="1092756" y="761762"/>
            <a:ext cx="5306497" cy="588526"/>
          </a:xfrm>
          <a:prstGeom prst="rect">
            <a:avLst/>
          </a:prstGeom>
          <a:noFill/>
          <a:ln/>
        </p:spPr>
        <p:txBody>
          <a:bodyPr wrap="none" lIns="0" tIns="0" rIns="0" bIns="0" rtlCol="0" anchor="t"/>
          <a:lstStyle/>
          <a:p>
            <a:pPr algn="l" indent="0" marL="0">
              <a:lnSpc>
                <a:spcPts val="4600"/>
              </a:lnSpc>
              <a:buNone/>
            </a:pPr>
            <a:r>
              <a:rPr lang="en-US" sz="3700" dirty="0">
                <a:solidFill>
                  <a:srgbClr val="091C53"/>
                </a:solidFill>
                <a:latin typeface="Instrument Sans Semi Bold" pitchFamily="34" charset="0"/>
                <a:ea typeface="Instrument Sans Semi Bold" pitchFamily="34" charset="-122"/>
                <a:cs typeface="Instrument Sans Semi Bold" pitchFamily="34" charset="-120"/>
              </a:rPr>
              <a:t>Understanding the Data</a:t>
            </a:r>
            <a:endParaRPr lang="en-US" sz="3700" dirty="0"/>
          </a:p>
        </p:txBody>
      </p:sp>
      <p:sp>
        <p:nvSpPr>
          <p:cNvPr id="4" name="Text 2"/>
          <p:cNvSpPr/>
          <p:nvPr/>
        </p:nvSpPr>
        <p:spPr>
          <a:xfrm>
            <a:off x="1092756" y="1727002"/>
            <a:ext cx="12444889" cy="602694"/>
          </a:xfrm>
          <a:prstGeom prst="rect">
            <a:avLst/>
          </a:prstGeom>
          <a:noFill/>
          <a:ln/>
        </p:spPr>
        <p:txBody>
          <a:bodyPr wrap="square" lIns="0" tIns="0" rIns="0" bIns="0" rtlCol="0" anchor="t"/>
          <a:lstStyle/>
          <a:p>
            <a:pPr algn="l" indent="0" marL="0">
              <a:lnSpc>
                <a:spcPts val="2350"/>
              </a:lnSpc>
              <a:buNone/>
            </a:pPr>
            <a:r>
              <a:rPr lang="en-US" sz="1450" dirty="0">
                <a:solidFill>
                  <a:srgbClr val="1E3063"/>
                </a:solidFill>
                <a:latin typeface="Instrument Sans Medium" pitchFamily="34" charset="0"/>
                <a:ea typeface="Instrument Sans Medium" pitchFamily="34" charset="-122"/>
                <a:cs typeface="Instrument Sans Medium" pitchFamily="34" charset="-120"/>
              </a:rPr>
              <a:t>A crucial first step in predicting customer churn is to thoroughly understand the dataset we're working with. This overview details the structure, content, and initial challenges of our credit card customer data.</a:t>
            </a:r>
            <a:endParaRPr lang="en-US" sz="1450" dirty="0"/>
          </a:p>
        </p:txBody>
      </p:sp>
      <p:sp>
        <p:nvSpPr>
          <p:cNvPr id="5" name="Shape 3"/>
          <p:cNvSpPr/>
          <p:nvPr/>
        </p:nvSpPr>
        <p:spPr>
          <a:xfrm>
            <a:off x="1092756" y="2541508"/>
            <a:ext cx="6128266" cy="2140148"/>
          </a:xfrm>
          <a:prstGeom prst="roundRect">
            <a:avLst>
              <a:gd name="adj" fmla="val 7922"/>
            </a:avLst>
          </a:prstGeom>
          <a:solidFill>
            <a:srgbClr val="CEE6FD"/>
          </a:solidFill>
          <a:ln/>
        </p:spPr>
      </p:sp>
      <p:sp>
        <p:nvSpPr>
          <p:cNvPr id="6" name="Shape 4"/>
          <p:cNvSpPr/>
          <p:nvPr/>
        </p:nvSpPr>
        <p:spPr>
          <a:xfrm>
            <a:off x="1281112" y="2729865"/>
            <a:ext cx="565071" cy="565071"/>
          </a:xfrm>
          <a:prstGeom prst="roundRect">
            <a:avLst>
              <a:gd name="adj" fmla="val 16180419"/>
            </a:avLst>
          </a:prstGeom>
          <a:solidFill>
            <a:srgbClr val="84C1FA"/>
          </a:solidFill>
          <a:ln/>
        </p:spPr>
      </p:sp>
      <p:pic>
        <p:nvPicPr>
          <p:cNvPr id="7"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436489" y="2885242"/>
            <a:ext cx="254198" cy="254198"/>
          </a:xfrm>
          <a:prstGeom prst="rect">
            <a:avLst/>
          </a:prstGeom>
        </p:spPr>
      </p:pic>
      <p:sp>
        <p:nvSpPr>
          <p:cNvPr id="8" name="Text 5"/>
          <p:cNvSpPr/>
          <p:nvPr/>
        </p:nvSpPr>
        <p:spPr>
          <a:xfrm>
            <a:off x="1281112" y="3483293"/>
            <a:ext cx="2354580" cy="294323"/>
          </a:xfrm>
          <a:prstGeom prst="rect">
            <a:avLst/>
          </a:prstGeom>
          <a:noFill/>
          <a:ln/>
        </p:spPr>
        <p:txBody>
          <a:bodyPr wrap="none" lIns="0" tIns="0" rIns="0" bIns="0" rtlCol="0" anchor="t"/>
          <a:lstStyle/>
          <a:p>
            <a:pPr algn="l" indent="0" marL="0">
              <a:lnSpc>
                <a:spcPts val="230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Data Source</a:t>
            </a:r>
            <a:endParaRPr lang="en-US" sz="1850" dirty="0"/>
          </a:p>
        </p:txBody>
      </p:sp>
      <p:sp>
        <p:nvSpPr>
          <p:cNvPr id="9" name="Text 6"/>
          <p:cNvSpPr/>
          <p:nvPr/>
        </p:nvSpPr>
        <p:spPr>
          <a:xfrm>
            <a:off x="1281112" y="3890605"/>
            <a:ext cx="5751552" cy="602694"/>
          </a:xfrm>
          <a:prstGeom prst="rect">
            <a:avLst/>
          </a:prstGeom>
          <a:noFill/>
          <a:ln/>
        </p:spPr>
        <p:txBody>
          <a:bodyPr wrap="square" lIns="0" tIns="0" rIns="0" bIns="0" rtlCol="0" anchor="t"/>
          <a:lstStyle/>
          <a:p>
            <a:pPr algn="l" indent="0" marL="0">
              <a:lnSpc>
                <a:spcPts val="2350"/>
              </a:lnSpc>
              <a:buNone/>
            </a:pPr>
            <a:r>
              <a:rPr lang="en-US" sz="1450" b="1" dirty="0">
                <a:solidFill>
                  <a:srgbClr val="1E3063"/>
                </a:solidFill>
                <a:latin typeface="Instrument Sans Medium" pitchFamily="34" charset="0"/>
                <a:ea typeface="Instrument Sans Medium" pitchFamily="34" charset="-122"/>
                <a:cs typeface="Instrument Sans Medium" pitchFamily="34" charset="-120"/>
              </a:rPr>
              <a:t>BankChurners.csv</a:t>
            </a:r>
            <a:pPr algn="l" indent="0" marL="0">
              <a:lnSpc>
                <a:spcPts val="2350"/>
              </a:lnSpc>
              <a:buNone/>
            </a:pPr>
            <a:r>
              <a:rPr lang="en-US" sz="1450" dirty="0">
                <a:solidFill>
                  <a:srgbClr val="1E3063"/>
                </a:solidFill>
                <a:latin typeface="Instrument Sans Medium" pitchFamily="34" charset="0"/>
                <a:ea typeface="Instrument Sans Medium" pitchFamily="34" charset="-122"/>
                <a:cs typeface="Instrument Sans Medium" pitchFamily="34" charset="-120"/>
              </a:rPr>
              <a:t>(Credit Card customers)</a:t>
            </a:r>
            <a:endParaRPr lang="en-US" sz="1450" dirty="0"/>
          </a:p>
        </p:txBody>
      </p:sp>
      <p:sp>
        <p:nvSpPr>
          <p:cNvPr id="10" name="Shape 7"/>
          <p:cNvSpPr/>
          <p:nvPr/>
        </p:nvSpPr>
        <p:spPr>
          <a:xfrm>
            <a:off x="7409378" y="2541508"/>
            <a:ext cx="6128266" cy="2140148"/>
          </a:xfrm>
          <a:prstGeom prst="roundRect">
            <a:avLst>
              <a:gd name="adj" fmla="val 7922"/>
            </a:avLst>
          </a:prstGeom>
          <a:solidFill>
            <a:srgbClr val="CEE6FD"/>
          </a:solidFill>
          <a:ln/>
        </p:spPr>
      </p:sp>
      <p:sp>
        <p:nvSpPr>
          <p:cNvPr id="11" name="Shape 8"/>
          <p:cNvSpPr/>
          <p:nvPr/>
        </p:nvSpPr>
        <p:spPr>
          <a:xfrm>
            <a:off x="7597735" y="2729865"/>
            <a:ext cx="565071" cy="565071"/>
          </a:xfrm>
          <a:prstGeom prst="roundRect">
            <a:avLst>
              <a:gd name="adj" fmla="val 16180419"/>
            </a:avLst>
          </a:prstGeom>
          <a:solidFill>
            <a:srgbClr val="84C1FA"/>
          </a:solidFill>
          <a:ln/>
        </p:spPr>
      </p:sp>
      <p:pic>
        <p:nvPicPr>
          <p:cNvPr id="12"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53112" y="2885242"/>
            <a:ext cx="254198" cy="254198"/>
          </a:xfrm>
          <a:prstGeom prst="rect">
            <a:avLst/>
          </a:prstGeom>
        </p:spPr>
      </p:pic>
      <p:sp>
        <p:nvSpPr>
          <p:cNvPr id="13" name="Text 9"/>
          <p:cNvSpPr/>
          <p:nvPr/>
        </p:nvSpPr>
        <p:spPr>
          <a:xfrm>
            <a:off x="7597735" y="3483293"/>
            <a:ext cx="2354580" cy="294323"/>
          </a:xfrm>
          <a:prstGeom prst="rect">
            <a:avLst/>
          </a:prstGeom>
          <a:noFill/>
          <a:ln/>
        </p:spPr>
        <p:txBody>
          <a:bodyPr wrap="none" lIns="0" tIns="0" rIns="0" bIns="0" rtlCol="0" anchor="t"/>
          <a:lstStyle/>
          <a:p>
            <a:pPr algn="l" indent="0" marL="0">
              <a:lnSpc>
                <a:spcPts val="230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Volume</a:t>
            </a:r>
            <a:endParaRPr lang="en-US" sz="1850" dirty="0"/>
          </a:p>
        </p:txBody>
      </p:sp>
      <p:sp>
        <p:nvSpPr>
          <p:cNvPr id="14" name="Text 10"/>
          <p:cNvSpPr/>
          <p:nvPr/>
        </p:nvSpPr>
        <p:spPr>
          <a:xfrm>
            <a:off x="7597735" y="3890605"/>
            <a:ext cx="5751552" cy="602694"/>
          </a:xfrm>
          <a:prstGeom prst="rect">
            <a:avLst/>
          </a:prstGeom>
          <a:noFill/>
          <a:ln/>
        </p:spPr>
        <p:txBody>
          <a:bodyPr wrap="square" lIns="0" tIns="0" rIns="0" bIns="0" rtlCol="0" anchor="t"/>
          <a:lstStyle/>
          <a:p>
            <a:pPr algn="l" indent="0" marL="0">
              <a:lnSpc>
                <a:spcPts val="2350"/>
              </a:lnSpc>
              <a:buNone/>
            </a:pPr>
            <a:r>
              <a:rPr lang="en-US" sz="1450" b="1" dirty="0">
                <a:solidFill>
                  <a:srgbClr val="1E3063"/>
                </a:solidFill>
                <a:latin typeface="Instrument Sans Medium" pitchFamily="34" charset="0"/>
                <a:ea typeface="Instrument Sans Medium" pitchFamily="34" charset="-122"/>
                <a:cs typeface="Instrument Sans Medium" pitchFamily="34" charset="-120"/>
              </a:rPr>
              <a:t>10,127 records</a:t>
            </a:r>
            <a:pPr algn="l" indent="0" marL="0">
              <a:lnSpc>
                <a:spcPts val="2350"/>
              </a:lnSpc>
              <a:buNone/>
            </a:pPr>
            <a:r>
              <a:rPr lang="en-US" sz="1450" dirty="0">
                <a:solidFill>
                  <a:srgbClr val="1E3063"/>
                </a:solidFill>
                <a:latin typeface="Instrument Sans Medium" pitchFamily="34" charset="0"/>
                <a:ea typeface="Instrument Sans Medium" pitchFamily="34" charset="-122"/>
                <a:cs typeface="Instrument Sans Medium" pitchFamily="34" charset="-120"/>
              </a:rPr>
              <a:t> (Rows)</a:t>
            </a:r>
            <a:endParaRPr lang="en-US" sz="1450" dirty="0"/>
          </a:p>
          <a:p>
            <a:pPr algn="l" indent="0" marL="0">
              <a:lnSpc>
                <a:spcPts val="2350"/>
              </a:lnSpc>
              <a:buNone/>
            </a:pPr>
            <a:r>
              <a:rPr lang="en-US" sz="1450" dirty="0">
                <a:solidFill>
                  <a:srgbClr val="1E3063"/>
                </a:solidFill>
                <a:latin typeface="Instrument Sans Medium" pitchFamily="34" charset="0"/>
                <a:ea typeface="Instrument Sans Medium" pitchFamily="34" charset="-122"/>
                <a:cs typeface="Instrument Sans Medium" pitchFamily="34" charset="-120"/>
              </a:rPr>
              <a:t>with </a:t>
            </a:r>
            <a:pPr algn="l" indent="0" marL="0">
              <a:lnSpc>
                <a:spcPts val="2350"/>
              </a:lnSpc>
              <a:buNone/>
            </a:pPr>
            <a:r>
              <a:rPr lang="en-US" sz="1450" b="1" dirty="0">
                <a:solidFill>
                  <a:srgbClr val="1E3063"/>
                </a:solidFill>
                <a:latin typeface="Instrument Sans Medium" pitchFamily="34" charset="0"/>
                <a:ea typeface="Instrument Sans Medium" pitchFamily="34" charset="-122"/>
                <a:cs typeface="Instrument Sans Medium" pitchFamily="34" charset="-120"/>
              </a:rPr>
              <a:t>20 features</a:t>
            </a:r>
            <a:pPr algn="l" indent="0" marL="0">
              <a:lnSpc>
                <a:spcPts val="2350"/>
              </a:lnSpc>
              <a:buNone/>
            </a:pPr>
            <a:r>
              <a:rPr lang="en-US" sz="1450" dirty="0">
                <a:solidFill>
                  <a:srgbClr val="1E3063"/>
                </a:solidFill>
                <a:latin typeface="Instrument Sans Medium" pitchFamily="34" charset="0"/>
                <a:ea typeface="Instrument Sans Medium" pitchFamily="34" charset="-122"/>
                <a:cs typeface="Instrument Sans Medium" pitchFamily="34" charset="-120"/>
              </a:rPr>
              <a:t> (Columns)</a:t>
            </a:r>
            <a:endParaRPr lang="en-US" sz="1450" dirty="0"/>
          </a:p>
        </p:txBody>
      </p:sp>
      <p:sp>
        <p:nvSpPr>
          <p:cNvPr id="15" name="Shape 11"/>
          <p:cNvSpPr/>
          <p:nvPr/>
        </p:nvSpPr>
        <p:spPr>
          <a:xfrm>
            <a:off x="1092756" y="4870013"/>
            <a:ext cx="6128266" cy="2620328"/>
          </a:xfrm>
          <a:prstGeom prst="roundRect">
            <a:avLst>
              <a:gd name="adj" fmla="val 6470"/>
            </a:avLst>
          </a:prstGeom>
          <a:solidFill>
            <a:srgbClr val="CEE6FD"/>
          </a:solidFill>
          <a:ln/>
        </p:spPr>
      </p:sp>
      <p:sp>
        <p:nvSpPr>
          <p:cNvPr id="16" name="Shape 12"/>
          <p:cNvSpPr/>
          <p:nvPr/>
        </p:nvSpPr>
        <p:spPr>
          <a:xfrm>
            <a:off x="1281112" y="5058370"/>
            <a:ext cx="565071" cy="565071"/>
          </a:xfrm>
          <a:prstGeom prst="roundRect">
            <a:avLst>
              <a:gd name="adj" fmla="val 16180419"/>
            </a:avLst>
          </a:prstGeom>
          <a:solidFill>
            <a:srgbClr val="84C1FA"/>
          </a:solidFill>
          <a:ln/>
        </p:spPr>
      </p:sp>
      <p:pic>
        <p:nvPicPr>
          <p:cNvPr id="17"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36489" y="5213747"/>
            <a:ext cx="254198" cy="254198"/>
          </a:xfrm>
          <a:prstGeom prst="rect">
            <a:avLst/>
          </a:prstGeom>
        </p:spPr>
      </p:pic>
      <p:sp>
        <p:nvSpPr>
          <p:cNvPr id="18" name="Text 13"/>
          <p:cNvSpPr/>
          <p:nvPr/>
        </p:nvSpPr>
        <p:spPr>
          <a:xfrm>
            <a:off x="1281112" y="5811798"/>
            <a:ext cx="2354580" cy="294323"/>
          </a:xfrm>
          <a:prstGeom prst="rect">
            <a:avLst/>
          </a:prstGeom>
          <a:noFill/>
          <a:ln/>
        </p:spPr>
        <p:txBody>
          <a:bodyPr wrap="none" lIns="0" tIns="0" rIns="0" bIns="0" rtlCol="0" anchor="t"/>
          <a:lstStyle/>
          <a:p>
            <a:pPr algn="l" indent="0" marL="0">
              <a:lnSpc>
                <a:spcPts val="230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Data Cleaning</a:t>
            </a:r>
            <a:endParaRPr lang="en-US" sz="1850" dirty="0"/>
          </a:p>
        </p:txBody>
      </p:sp>
      <p:sp>
        <p:nvSpPr>
          <p:cNvPr id="19" name="Text 14"/>
          <p:cNvSpPr/>
          <p:nvPr/>
        </p:nvSpPr>
        <p:spPr>
          <a:xfrm>
            <a:off x="1281112" y="6219111"/>
            <a:ext cx="575155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1E3063"/>
                </a:solidFill>
                <a:latin typeface="Instrument Sans Medium" pitchFamily="34" charset="0"/>
                <a:ea typeface="Instrument Sans Medium" pitchFamily="34" charset="-122"/>
                <a:cs typeface="Instrument Sans Medium" pitchFamily="34" charset="-120"/>
              </a:rPr>
              <a:t>Removed CLIENTNUM (ID)</a:t>
            </a:r>
            <a:endParaRPr lang="en-US" sz="1450" dirty="0"/>
          </a:p>
        </p:txBody>
      </p:sp>
      <p:sp>
        <p:nvSpPr>
          <p:cNvPr id="20" name="Text 15"/>
          <p:cNvSpPr/>
          <p:nvPr/>
        </p:nvSpPr>
        <p:spPr>
          <a:xfrm>
            <a:off x="1281112" y="6586299"/>
            <a:ext cx="575155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1E3063"/>
                </a:solidFill>
                <a:latin typeface="Instrument Sans Medium" pitchFamily="34" charset="0"/>
                <a:ea typeface="Instrument Sans Medium" pitchFamily="34" charset="-122"/>
                <a:cs typeface="Instrument Sans Medium" pitchFamily="34" charset="-120"/>
              </a:rPr>
              <a:t>Removed "Naive_Bayes" columns (data leakage artifacts)</a:t>
            </a:r>
            <a:endParaRPr lang="en-US" sz="1450" dirty="0"/>
          </a:p>
        </p:txBody>
      </p:sp>
      <p:sp>
        <p:nvSpPr>
          <p:cNvPr id="21" name="Shape 16"/>
          <p:cNvSpPr/>
          <p:nvPr/>
        </p:nvSpPr>
        <p:spPr>
          <a:xfrm>
            <a:off x="7409378" y="4870013"/>
            <a:ext cx="6128266" cy="2620328"/>
          </a:xfrm>
          <a:prstGeom prst="roundRect">
            <a:avLst>
              <a:gd name="adj" fmla="val 6470"/>
            </a:avLst>
          </a:prstGeom>
          <a:solidFill>
            <a:srgbClr val="CEE6FD"/>
          </a:solidFill>
          <a:ln/>
        </p:spPr>
      </p:sp>
      <p:sp>
        <p:nvSpPr>
          <p:cNvPr id="22" name="Shape 17"/>
          <p:cNvSpPr/>
          <p:nvPr/>
        </p:nvSpPr>
        <p:spPr>
          <a:xfrm>
            <a:off x="7597735" y="5058370"/>
            <a:ext cx="565071" cy="565071"/>
          </a:xfrm>
          <a:prstGeom prst="roundRect">
            <a:avLst>
              <a:gd name="adj" fmla="val 16180419"/>
            </a:avLst>
          </a:prstGeom>
          <a:solidFill>
            <a:srgbClr val="84C1FA"/>
          </a:solidFill>
          <a:ln/>
        </p:spPr>
      </p:sp>
      <p:pic>
        <p:nvPicPr>
          <p:cNvPr id="23"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53112" y="5213747"/>
            <a:ext cx="254198" cy="254198"/>
          </a:xfrm>
          <a:prstGeom prst="rect">
            <a:avLst/>
          </a:prstGeom>
        </p:spPr>
      </p:pic>
      <p:sp>
        <p:nvSpPr>
          <p:cNvPr id="24" name="Text 18"/>
          <p:cNvSpPr/>
          <p:nvPr/>
        </p:nvSpPr>
        <p:spPr>
          <a:xfrm>
            <a:off x="7597735" y="5811798"/>
            <a:ext cx="2354580" cy="294323"/>
          </a:xfrm>
          <a:prstGeom prst="rect">
            <a:avLst/>
          </a:prstGeom>
          <a:noFill/>
          <a:ln/>
        </p:spPr>
        <p:txBody>
          <a:bodyPr wrap="none" lIns="0" tIns="0" rIns="0" bIns="0" rtlCol="0" anchor="t"/>
          <a:lstStyle/>
          <a:p>
            <a:pPr algn="l" indent="0" marL="0">
              <a:lnSpc>
                <a:spcPts val="230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Target Variable</a:t>
            </a:r>
            <a:endParaRPr lang="en-US" sz="1850" dirty="0"/>
          </a:p>
        </p:txBody>
      </p:sp>
      <p:sp>
        <p:nvSpPr>
          <p:cNvPr id="25" name="Text 19"/>
          <p:cNvSpPr/>
          <p:nvPr/>
        </p:nvSpPr>
        <p:spPr>
          <a:xfrm>
            <a:off x="7597735" y="6219111"/>
            <a:ext cx="5751552" cy="301347"/>
          </a:xfrm>
          <a:prstGeom prst="rect">
            <a:avLst/>
          </a:prstGeom>
          <a:noFill/>
          <a:ln/>
        </p:spPr>
        <p:txBody>
          <a:bodyPr wrap="none" lIns="0" tIns="0" rIns="0" bIns="0" rtlCol="0" anchor="t"/>
          <a:lstStyle/>
          <a:p>
            <a:pPr algn="l" indent="0" marL="0">
              <a:lnSpc>
                <a:spcPts val="2350"/>
              </a:lnSpc>
              <a:buNone/>
            </a:pPr>
            <a:r>
              <a:rPr lang="en-US" sz="1450" b="1" dirty="0">
                <a:solidFill>
                  <a:srgbClr val="1E3063"/>
                </a:solidFill>
                <a:latin typeface="Instrument Sans Medium" pitchFamily="34" charset="0"/>
                <a:ea typeface="Instrument Sans Medium" pitchFamily="34" charset="-122"/>
                <a:cs typeface="Instrument Sans Medium" pitchFamily="34" charset="-120"/>
              </a:rPr>
              <a:t>Attrition_Flag</a:t>
            </a:r>
            <a:endParaRPr lang="en-US" sz="1450" dirty="0"/>
          </a:p>
        </p:txBody>
      </p:sp>
      <p:sp>
        <p:nvSpPr>
          <p:cNvPr id="26" name="Text 20"/>
          <p:cNvSpPr/>
          <p:nvPr/>
        </p:nvSpPr>
        <p:spPr>
          <a:xfrm>
            <a:off x="7597735" y="6633448"/>
            <a:ext cx="575155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1E3063"/>
                </a:solidFill>
                <a:latin typeface="Instrument Sans Medium" pitchFamily="34" charset="0"/>
                <a:ea typeface="Instrument Sans Medium" pitchFamily="34" charset="-122"/>
                <a:cs typeface="Instrument Sans Medium" pitchFamily="34" charset="-120"/>
              </a:rPr>
              <a:t>0 = Existing Customer</a:t>
            </a:r>
            <a:endParaRPr lang="en-US" sz="1450" dirty="0"/>
          </a:p>
        </p:txBody>
      </p:sp>
      <p:sp>
        <p:nvSpPr>
          <p:cNvPr id="27" name="Text 21"/>
          <p:cNvSpPr/>
          <p:nvPr/>
        </p:nvSpPr>
        <p:spPr>
          <a:xfrm>
            <a:off x="7597735" y="7000637"/>
            <a:ext cx="575155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1E3063"/>
                </a:solidFill>
                <a:latin typeface="Instrument Sans Medium" pitchFamily="34" charset="0"/>
                <a:ea typeface="Instrument Sans Medium" pitchFamily="34" charset="-122"/>
                <a:cs typeface="Instrument Sans Medium" pitchFamily="34" charset="-120"/>
              </a:rPr>
              <a:t>1 = Attrited Customer</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433507" y="243840"/>
            <a:ext cx="13763387" cy="7741920"/>
          </a:xfrm>
          <a:prstGeom prst="roundRect">
            <a:avLst>
              <a:gd name="adj" fmla="val 3969"/>
            </a:avLst>
          </a:prstGeom>
          <a:solidFill>
            <a:srgbClr val="FFFFFF"/>
          </a:solidFill>
          <a:ln w="7620">
            <a:solidFill>
              <a:srgbClr val="BBD9F5"/>
            </a:solidFill>
            <a:prstDash val="solid"/>
          </a:ln>
          <a:effectLst>
            <a:outerShdw sx="100000" sy="100000" kx="0" ky="0" algn="bl" rotWithShape="0" blurRad="0" dist="85090" dir="2700000">
              <a:srgbClr val="bbd9f5">
                <a:alpha val="100000"/>
              </a:srgbClr>
            </a:outerShdw>
          </a:effectLst>
        </p:spPr>
      </p:sp>
      <p:sp>
        <p:nvSpPr>
          <p:cNvPr id="3" name="Text 1"/>
          <p:cNvSpPr/>
          <p:nvPr/>
        </p:nvSpPr>
        <p:spPr>
          <a:xfrm>
            <a:off x="4123015" y="2385417"/>
            <a:ext cx="6384250" cy="533400"/>
          </a:xfrm>
          <a:prstGeom prst="rect">
            <a:avLst/>
          </a:prstGeom>
          <a:noFill/>
          <a:ln/>
        </p:spPr>
        <p:txBody>
          <a:bodyPr wrap="none" lIns="0" tIns="0" rIns="0" bIns="0" rtlCol="0" anchor="t"/>
          <a:lstStyle/>
          <a:p>
            <a:pPr algn="ctr" indent="0" marL="0">
              <a:lnSpc>
                <a:spcPts val="4200"/>
              </a:lnSpc>
              <a:buNone/>
            </a:pPr>
            <a:r>
              <a:rPr lang="en-US" sz="3350" dirty="0">
                <a:solidFill>
                  <a:srgbClr val="091C53"/>
                </a:solidFill>
                <a:latin typeface="Instrument Sans Semi Bold" pitchFamily="34" charset="0"/>
                <a:ea typeface="Instrument Sans Semi Bold" pitchFamily="34" charset="-122"/>
                <a:cs typeface="Instrument Sans Semi Bold" pitchFamily="34" charset="-120"/>
              </a:rPr>
              <a:t>The Challenge: Class Imbalance</a:t>
            </a:r>
            <a:endParaRPr lang="en-US" sz="3350" dirty="0"/>
          </a:p>
        </p:txBody>
      </p:sp>
      <p:sp>
        <p:nvSpPr>
          <p:cNvPr id="4" name="Shape 2"/>
          <p:cNvSpPr/>
          <p:nvPr/>
        </p:nvSpPr>
        <p:spPr>
          <a:xfrm>
            <a:off x="1180267" y="3345537"/>
            <a:ext cx="3947636" cy="1511737"/>
          </a:xfrm>
          <a:prstGeom prst="roundRect">
            <a:avLst>
              <a:gd name="adj" fmla="val 9678"/>
            </a:avLst>
          </a:prstGeom>
          <a:solidFill>
            <a:srgbClr val="FFFFFF"/>
          </a:solidFill>
          <a:ln w="30480">
            <a:solidFill>
              <a:srgbClr val="B4CCE3"/>
            </a:solidFill>
            <a:prstDash val="solid"/>
          </a:ln>
        </p:spPr>
      </p:sp>
      <p:sp>
        <p:nvSpPr>
          <p:cNvPr id="5" name="Shape 3"/>
          <p:cNvSpPr/>
          <p:nvPr/>
        </p:nvSpPr>
        <p:spPr>
          <a:xfrm>
            <a:off x="1149787" y="3345537"/>
            <a:ext cx="121920" cy="1511737"/>
          </a:xfrm>
          <a:prstGeom prst="roundRect">
            <a:avLst>
              <a:gd name="adj" fmla="val 157520"/>
            </a:avLst>
          </a:prstGeom>
          <a:solidFill>
            <a:srgbClr val="84C1FA"/>
          </a:solidFill>
          <a:ln/>
        </p:spPr>
      </p:sp>
      <p:sp>
        <p:nvSpPr>
          <p:cNvPr id="6" name="Text 4"/>
          <p:cNvSpPr/>
          <p:nvPr/>
        </p:nvSpPr>
        <p:spPr>
          <a:xfrm>
            <a:off x="1515547" y="3589377"/>
            <a:ext cx="3368516" cy="682704"/>
          </a:xfrm>
          <a:prstGeom prst="rect">
            <a:avLst/>
          </a:prstGeom>
          <a:noFill/>
          <a:ln/>
        </p:spPr>
        <p:txBody>
          <a:bodyPr wrap="squar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Only </a:t>
            </a:r>
            <a:pPr algn="l" indent="0" marL="0">
              <a:lnSpc>
                <a:spcPts val="2650"/>
              </a:lnSpc>
              <a:buNone/>
            </a:pPr>
            <a:r>
              <a:rPr lang="en-US" sz="1650" b="1" dirty="0">
                <a:solidFill>
                  <a:srgbClr val="1E3063"/>
                </a:solidFill>
                <a:latin typeface="Instrument Sans Medium" pitchFamily="34" charset="0"/>
                <a:ea typeface="Instrument Sans Medium" pitchFamily="34" charset="-122"/>
                <a:cs typeface="Instrument Sans Medium" pitchFamily="34" charset="-120"/>
              </a:rPr>
              <a:t>16.07%</a:t>
            </a:r>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 of customers churned.</a:t>
            </a:r>
            <a:endParaRPr lang="en-US" sz="1650" dirty="0"/>
          </a:p>
        </p:txBody>
      </p:sp>
      <p:sp>
        <p:nvSpPr>
          <p:cNvPr id="7" name="Shape 5"/>
          <p:cNvSpPr/>
          <p:nvPr/>
        </p:nvSpPr>
        <p:spPr>
          <a:xfrm>
            <a:off x="5341263" y="3345537"/>
            <a:ext cx="3947755" cy="1511737"/>
          </a:xfrm>
          <a:prstGeom prst="roundRect">
            <a:avLst>
              <a:gd name="adj" fmla="val 9678"/>
            </a:avLst>
          </a:prstGeom>
          <a:solidFill>
            <a:srgbClr val="FFFFFF"/>
          </a:solidFill>
          <a:ln w="30480">
            <a:solidFill>
              <a:srgbClr val="B4CCE3"/>
            </a:solidFill>
            <a:prstDash val="solid"/>
          </a:ln>
        </p:spPr>
      </p:sp>
      <p:sp>
        <p:nvSpPr>
          <p:cNvPr id="8" name="Shape 6"/>
          <p:cNvSpPr/>
          <p:nvPr/>
        </p:nvSpPr>
        <p:spPr>
          <a:xfrm>
            <a:off x="5310783" y="3345537"/>
            <a:ext cx="121920" cy="1511737"/>
          </a:xfrm>
          <a:prstGeom prst="roundRect">
            <a:avLst>
              <a:gd name="adj" fmla="val 157520"/>
            </a:avLst>
          </a:prstGeom>
          <a:solidFill>
            <a:srgbClr val="84C1FA"/>
          </a:solidFill>
          <a:ln/>
        </p:spPr>
      </p:sp>
      <p:sp>
        <p:nvSpPr>
          <p:cNvPr id="9" name="Text 7"/>
          <p:cNvSpPr/>
          <p:nvPr/>
        </p:nvSpPr>
        <p:spPr>
          <a:xfrm>
            <a:off x="5676543" y="3589377"/>
            <a:ext cx="3368635" cy="1024057"/>
          </a:xfrm>
          <a:prstGeom prst="rect">
            <a:avLst/>
          </a:prstGeom>
          <a:noFill/>
          <a:ln/>
        </p:spPr>
        <p:txBody>
          <a:bodyPr wrap="squar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A naive model could guess "Stay" every time and still be </a:t>
            </a:r>
            <a:pPr algn="l" indent="0" marL="0">
              <a:lnSpc>
                <a:spcPts val="2650"/>
              </a:lnSpc>
              <a:buNone/>
            </a:pPr>
            <a:r>
              <a:rPr lang="en-US" sz="1650" b="1" dirty="0">
                <a:solidFill>
                  <a:srgbClr val="1E3063"/>
                </a:solidFill>
                <a:latin typeface="Instrument Sans Medium" pitchFamily="34" charset="0"/>
                <a:ea typeface="Instrument Sans Medium" pitchFamily="34" charset="-122"/>
                <a:cs typeface="Instrument Sans Medium" pitchFamily="34" charset="-120"/>
              </a:rPr>
              <a:t>84% accurate</a:t>
            </a:r>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 but useless.</a:t>
            </a:r>
            <a:endParaRPr lang="en-US" sz="1650" dirty="0"/>
          </a:p>
        </p:txBody>
      </p:sp>
      <p:sp>
        <p:nvSpPr>
          <p:cNvPr id="10" name="Shape 8"/>
          <p:cNvSpPr/>
          <p:nvPr/>
        </p:nvSpPr>
        <p:spPr>
          <a:xfrm>
            <a:off x="9502378" y="3345537"/>
            <a:ext cx="3947755" cy="1511737"/>
          </a:xfrm>
          <a:prstGeom prst="roundRect">
            <a:avLst>
              <a:gd name="adj" fmla="val 9678"/>
            </a:avLst>
          </a:prstGeom>
          <a:solidFill>
            <a:srgbClr val="FFFFFF"/>
          </a:solidFill>
          <a:ln w="30480">
            <a:solidFill>
              <a:srgbClr val="B4CCE3"/>
            </a:solidFill>
            <a:prstDash val="solid"/>
          </a:ln>
        </p:spPr>
      </p:sp>
      <p:sp>
        <p:nvSpPr>
          <p:cNvPr id="11" name="Shape 9"/>
          <p:cNvSpPr/>
          <p:nvPr/>
        </p:nvSpPr>
        <p:spPr>
          <a:xfrm>
            <a:off x="9471898" y="3345537"/>
            <a:ext cx="121920" cy="1511737"/>
          </a:xfrm>
          <a:prstGeom prst="roundRect">
            <a:avLst>
              <a:gd name="adj" fmla="val 157520"/>
            </a:avLst>
          </a:prstGeom>
          <a:solidFill>
            <a:srgbClr val="84C1FA"/>
          </a:solidFill>
          <a:ln/>
        </p:spPr>
      </p:sp>
      <p:sp>
        <p:nvSpPr>
          <p:cNvPr id="12" name="Text 10"/>
          <p:cNvSpPr/>
          <p:nvPr/>
        </p:nvSpPr>
        <p:spPr>
          <a:xfrm>
            <a:off x="9837658" y="3589377"/>
            <a:ext cx="3368635" cy="1024057"/>
          </a:xfrm>
          <a:prstGeom prst="rect">
            <a:avLst/>
          </a:prstGeom>
          <a:noFill/>
          <a:ln/>
        </p:spPr>
        <p:txBody>
          <a:bodyPr wrap="squar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This is the </a:t>
            </a:r>
            <a:pPr algn="l" indent="0" marL="0">
              <a:lnSpc>
                <a:spcPts val="2650"/>
              </a:lnSpc>
              <a:buNone/>
            </a:pPr>
            <a:r>
              <a:rPr lang="en-US" sz="1650" b="1" dirty="0">
                <a:solidFill>
                  <a:srgbClr val="1E3063"/>
                </a:solidFill>
                <a:latin typeface="Instrument Sans Medium" pitchFamily="34" charset="0"/>
                <a:ea typeface="Instrument Sans Medium" pitchFamily="34" charset="-122"/>
                <a:cs typeface="Instrument Sans Medium" pitchFamily="34" charset="-120"/>
              </a:rPr>
              <a:t>class imbalance problem</a:t>
            </a:r>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 we must address to build a truly predictive model.</a:t>
            </a:r>
            <a:endParaRPr lang="en-US" sz="1650" dirty="0"/>
          </a:p>
        </p:txBody>
      </p:sp>
      <p:sp>
        <p:nvSpPr>
          <p:cNvPr id="13" name="Text 11"/>
          <p:cNvSpPr/>
          <p:nvPr/>
        </p:nvSpPr>
        <p:spPr>
          <a:xfrm>
            <a:off x="1180267" y="5177314"/>
            <a:ext cx="5334595" cy="666869"/>
          </a:xfrm>
          <a:prstGeom prst="rect">
            <a:avLst/>
          </a:prstGeom>
          <a:noFill/>
          <a:ln/>
        </p:spPr>
        <p:txBody>
          <a:bodyPr wrap="none" lIns="0" tIns="0" rIns="0" bIns="0" rtlCol="0" anchor="t"/>
          <a:lstStyle/>
          <a:p>
            <a:pPr algn="l" indent="0" marL="0">
              <a:lnSpc>
                <a:spcPts val="5250"/>
              </a:lnSpc>
              <a:buNone/>
            </a:pPr>
            <a:endParaRPr lang="en-US" sz="4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433507" y="243840"/>
            <a:ext cx="13763387" cy="7782163"/>
          </a:xfrm>
          <a:prstGeom prst="roundRect">
            <a:avLst>
              <a:gd name="adj" fmla="val 3308"/>
            </a:avLst>
          </a:prstGeom>
          <a:solidFill>
            <a:srgbClr val="FFFFFF"/>
          </a:solidFill>
          <a:ln w="7620">
            <a:solidFill>
              <a:srgbClr val="BBD9F5"/>
            </a:solidFill>
            <a:prstDash val="solid"/>
          </a:ln>
          <a:effectLst>
            <a:outerShdw sx="100000" sy="100000" kx="0" ky="0" algn="bl" rotWithShape="0" blurRad="0" dist="71120" dir="2700000">
              <a:srgbClr val="bbd9f5">
                <a:alpha val="100000"/>
              </a:srgbClr>
            </a:outerShdw>
          </a:effectLst>
        </p:spPr>
      </p:sp>
      <p:sp>
        <p:nvSpPr>
          <p:cNvPr id="3" name="Text 1"/>
          <p:cNvSpPr/>
          <p:nvPr/>
        </p:nvSpPr>
        <p:spPr>
          <a:xfrm>
            <a:off x="1059061" y="735330"/>
            <a:ext cx="6356032" cy="558522"/>
          </a:xfrm>
          <a:prstGeom prst="rect">
            <a:avLst/>
          </a:prstGeom>
          <a:noFill/>
          <a:ln/>
        </p:spPr>
        <p:txBody>
          <a:bodyPr wrap="none" lIns="0" tIns="0" rIns="0" bIns="0" rtlCol="0" anchor="t"/>
          <a:lstStyle/>
          <a:p>
            <a:pPr algn="l" indent="0" marL="0">
              <a:lnSpc>
                <a:spcPts val="4350"/>
              </a:lnSpc>
              <a:buNone/>
            </a:pPr>
            <a:r>
              <a:rPr lang="en-US" sz="3500" dirty="0">
                <a:solidFill>
                  <a:srgbClr val="091C53"/>
                </a:solidFill>
                <a:latin typeface="Instrument Sans Semi Bold" pitchFamily="34" charset="0"/>
                <a:ea typeface="Instrument Sans Semi Bold" pitchFamily="34" charset="-122"/>
                <a:cs typeface="Instrument Sans Semi Bold" pitchFamily="34" charset="-120"/>
              </a:rPr>
              <a:t>Technology Stack &amp; Approach</a:t>
            </a:r>
            <a:endParaRPr lang="en-US" sz="3500" dirty="0"/>
          </a:p>
        </p:txBody>
      </p:sp>
      <p:sp>
        <p:nvSpPr>
          <p:cNvPr id="4" name="Shape 2"/>
          <p:cNvSpPr/>
          <p:nvPr/>
        </p:nvSpPr>
        <p:spPr>
          <a:xfrm>
            <a:off x="1059061" y="1651278"/>
            <a:ext cx="12512278" cy="1075492"/>
          </a:xfrm>
          <a:prstGeom prst="roundRect">
            <a:avLst>
              <a:gd name="adj" fmla="val 14959"/>
            </a:avLst>
          </a:prstGeom>
          <a:solidFill>
            <a:srgbClr val="FFFFFF"/>
          </a:solidFill>
          <a:ln w="22860">
            <a:solidFill>
              <a:srgbClr val="B4CCE3"/>
            </a:solidFill>
            <a:prstDash val="solid"/>
          </a:ln>
        </p:spPr>
      </p:sp>
      <p:sp>
        <p:nvSpPr>
          <p:cNvPr id="5" name="Shape 3"/>
          <p:cNvSpPr/>
          <p:nvPr/>
        </p:nvSpPr>
        <p:spPr>
          <a:xfrm>
            <a:off x="1081921" y="1674138"/>
            <a:ext cx="714970" cy="1029772"/>
          </a:xfrm>
          <a:prstGeom prst="roundRect">
            <a:avLst>
              <a:gd name="adj" fmla="val 18665"/>
            </a:avLst>
          </a:prstGeom>
          <a:solidFill>
            <a:srgbClr val="CEE6FD"/>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305282" y="2054900"/>
            <a:ext cx="268129" cy="268129"/>
          </a:xfrm>
          <a:prstGeom prst="rect">
            <a:avLst/>
          </a:prstGeom>
        </p:spPr>
      </p:pic>
      <p:sp>
        <p:nvSpPr>
          <p:cNvPr id="7" name="Text 4"/>
          <p:cNvSpPr/>
          <p:nvPr/>
        </p:nvSpPr>
        <p:spPr>
          <a:xfrm>
            <a:off x="1975604" y="1852851"/>
            <a:ext cx="2234327" cy="279321"/>
          </a:xfrm>
          <a:prstGeom prst="rect">
            <a:avLst/>
          </a:prstGeom>
          <a:noFill/>
          <a:ln/>
        </p:spPr>
        <p:txBody>
          <a:bodyPr wrap="none" lIns="0" tIns="0" rIns="0" bIns="0" rtlCol="0" anchor="t"/>
          <a:lstStyle/>
          <a:p>
            <a:pPr algn="l" indent="0" marL="0">
              <a:lnSpc>
                <a:spcPts val="2150"/>
              </a:lnSpc>
              <a:buNone/>
            </a:pPr>
            <a:r>
              <a:rPr lang="en-US" sz="1750" dirty="0">
                <a:solidFill>
                  <a:srgbClr val="1E3063"/>
                </a:solidFill>
                <a:latin typeface="Instrument Sans Semi Bold" pitchFamily="34" charset="0"/>
                <a:ea typeface="Instrument Sans Semi Bold" pitchFamily="34" charset="-122"/>
                <a:cs typeface="Instrument Sans Semi Bold" pitchFamily="34" charset="-120"/>
              </a:rPr>
              <a:t>Language</a:t>
            </a:r>
            <a:endParaRPr lang="en-US" sz="1750" dirty="0"/>
          </a:p>
        </p:txBody>
      </p:sp>
      <p:sp>
        <p:nvSpPr>
          <p:cNvPr id="8" name="Text 5"/>
          <p:cNvSpPr/>
          <p:nvPr/>
        </p:nvSpPr>
        <p:spPr>
          <a:xfrm>
            <a:off x="1975604" y="2239328"/>
            <a:ext cx="11394162" cy="285869"/>
          </a:xfrm>
          <a:prstGeom prst="rect">
            <a:avLst/>
          </a:prstGeom>
          <a:noFill/>
          <a:ln/>
        </p:spPr>
        <p:txBody>
          <a:bodyPr wrap="none" lIns="0" tIns="0" rIns="0" bIns="0" rtlCol="0" anchor="t"/>
          <a:lstStyle/>
          <a:p>
            <a:pPr algn="l" indent="0" marL="0">
              <a:lnSpc>
                <a:spcPts val="2250"/>
              </a:lnSpc>
              <a:buNone/>
            </a:pPr>
            <a:r>
              <a:rPr lang="en-US" sz="1400" dirty="0">
                <a:solidFill>
                  <a:srgbClr val="1E3063"/>
                </a:solidFill>
                <a:latin typeface="Instrument Sans Medium" pitchFamily="34" charset="0"/>
                <a:ea typeface="Instrument Sans Medium" pitchFamily="34" charset="-122"/>
                <a:cs typeface="Instrument Sans Medium" pitchFamily="34" charset="-120"/>
              </a:rPr>
              <a:t>Python 3.x</a:t>
            </a:r>
            <a:endParaRPr lang="en-US" sz="1400" dirty="0"/>
          </a:p>
        </p:txBody>
      </p:sp>
      <p:sp>
        <p:nvSpPr>
          <p:cNvPr id="9" name="Shape 6"/>
          <p:cNvSpPr/>
          <p:nvPr/>
        </p:nvSpPr>
        <p:spPr>
          <a:xfrm>
            <a:off x="1059061" y="2905482"/>
            <a:ext cx="12512278" cy="1075492"/>
          </a:xfrm>
          <a:prstGeom prst="roundRect">
            <a:avLst>
              <a:gd name="adj" fmla="val 14959"/>
            </a:avLst>
          </a:prstGeom>
          <a:solidFill>
            <a:srgbClr val="FFFFFF"/>
          </a:solidFill>
          <a:ln w="22860">
            <a:solidFill>
              <a:srgbClr val="B4CCE3"/>
            </a:solidFill>
            <a:prstDash val="solid"/>
          </a:ln>
        </p:spPr>
      </p:sp>
      <p:sp>
        <p:nvSpPr>
          <p:cNvPr id="10" name="Shape 7"/>
          <p:cNvSpPr/>
          <p:nvPr/>
        </p:nvSpPr>
        <p:spPr>
          <a:xfrm>
            <a:off x="1081921" y="2928342"/>
            <a:ext cx="714970" cy="1029772"/>
          </a:xfrm>
          <a:prstGeom prst="roundRect">
            <a:avLst>
              <a:gd name="adj" fmla="val 18665"/>
            </a:avLst>
          </a:prstGeom>
          <a:solidFill>
            <a:srgbClr val="CEE6FD"/>
          </a:solidFill>
          <a:ln/>
        </p:spPr>
      </p:sp>
      <p:pic>
        <p:nvPicPr>
          <p:cNvPr id="1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05282" y="3309104"/>
            <a:ext cx="268129" cy="268129"/>
          </a:xfrm>
          <a:prstGeom prst="rect">
            <a:avLst/>
          </a:prstGeom>
        </p:spPr>
      </p:pic>
      <p:sp>
        <p:nvSpPr>
          <p:cNvPr id="12" name="Text 8"/>
          <p:cNvSpPr/>
          <p:nvPr/>
        </p:nvSpPr>
        <p:spPr>
          <a:xfrm>
            <a:off x="1975604" y="3107055"/>
            <a:ext cx="2234327" cy="279321"/>
          </a:xfrm>
          <a:prstGeom prst="rect">
            <a:avLst/>
          </a:prstGeom>
          <a:noFill/>
          <a:ln/>
        </p:spPr>
        <p:txBody>
          <a:bodyPr wrap="none" lIns="0" tIns="0" rIns="0" bIns="0" rtlCol="0" anchor="t"/>
          <a:lstStyle/>
          <a:p>
            <a:pPr algn="l" indent="0" marL="0">
              <a:lnSpc>
                <a:spcPts val="2150"/>
              </a:lnSpc>
              <a:buNone/>
            </a:pPr>
            <a:r>
              <a:rPr lang="en-US" sz="1750" dirty="0">
                <a:solidFill>
                  <a:srgbClr val="1E3063"/>
                </a:solidFill>
                <a:latin typeface="Instrument Sans Semi Bold" pitchFamily="34" charset="0"/>
                <a:ea typeface="Instrument Sans Semi Bold" pitchFamily="34" charset="-122"/>
                <a:cs typeface="Instrument Sans Semi Bold" pitchFamily="34" charset="-120"/>
              </a:rPr>
              <a:t>Data Processing</a:t>
            </a:r>
            <a:endParaRPr lang="en-US" sz="1750" dirty="0"/>
          </a:p>
        </p:txBody>
      </p:sp>
      <p:sp>
        <p:nvSpPr>
          <p:cNvPr id="13" name="Text 9"/>
          <p:cNvSpPr/>
          <p:nvPr/>
        </p:nvSpPr>
        <p:spPr>
          <a:xfrm>
            <a:off x="1975604" y="3493532"/>
            <a:ext cx="11394162"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E3063"/>
                </a:solidFill>
                <a:latin typeface="Instrument Sans Medium" pitchFamily="34" charset="0"/>
                <a:ea typeface="Instrument Sans Medium" pitchFamily="34" charset="-122"/>
                <a:cs typeface="Instrument Sans Medium" pitchFamily="34" charset="-120"/>
              </a:rPr>
              <a:t>pandas &amp; numpy: For data ingestion, cleaning, and manipulation</a:t>
            </a:r>
            <a:endParaRPr lang="en-US" sz="1400" dirty="0"/>
          </a:p>
        </p:txBody>
      </p:sp>
      <p:sp>
        <p:nvSpPr>
          <p:cNvPr id="14" name="Shape 10"/>
          <p:cNvSpPr/>
          <p:nvPr/>
        </p:nvSpPr>
        <p:spPr>
          <a:xfrm>
            <a:off x="1059061" y="4159687"/>
            <a:ext cx="12512278" cy="1075492"/>
          </a:xfrm>
          <a:prstGeom prst="roundRect">
            <a:avLst>
              <a:gd name="adj" fmla="val 14959"/>
            </a:avLst>
          </a:prstGeom>
          <a:solidFill>
            <a:srgbClr val="FFFFFF"/>
          </a:solidFill>
          <a:ln w="22860">
            <a:solidFill>
              <a:srgbClr val="B4CCE3"/>
            </a:solidFill>
            <a:prstDash val="solid"/>
          </a:ln>
        </p:spPr>
      </p:sp>
      <p:sp>
        <p:nvSpPr>
          <p:cNvPr id="15" name="Shape 11"/>
          <p:cNvSpPr/>
          <p:nvPr/>
        </p:nvSpPr>
        <p:spPr>
          <a:xfrm>
            <a:off x="1081921" y="4182547"/>
            <a:ext cx="714970" cy="1029772"/>
          </a:xfrm>
          <a:prstGeom prst="roundRect">
            <a:avLst>
              <a:gd name="adj" fmla="val 18665"/>
            </a:avLst>
          </a:prstGeom>
          <a:solidFill>
            <a:srgbClr val="CEE6FD"/>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05282" y="4563308"/>
            <a:ext cx="268129" cy="268129"/>
          </a:xfrm>
          <a:prstGeom prst="rect">
            <a:avLst/>
          </a:prstGeom>
        </p:spPr>
      </p:pic>
      <p:sp>
        <p:nvSpPr>
          <p:cNvPr id="17" name="Text 12"/>
          <p:cNvSpPr/>
          <p:nvPr/>
        </p:nvSpPr>
        <p:spPr>
          <a:xfrm>
            <a:off x="1975604" y="4361259"/>
            <a:ext cx="2234327" cy="279321"/>
          </a:xfrm>
          <a:prstGeom prst="rect">
            <a:avLst/>
          </a:prstGeom>
          <a:noFill/>
          <a:ln/>
        </p:spPr>
        <p:txBody>
          <a:bodyPr wrap="none" lIns="0" tIns="0" rIns="0" bIns="0" rtlCol="0" anchor="t"/>
          <a:lstStyle/>
          <a:p>
            <a:pPr algn="l" indent="0" marL="0">
              <a:lnSpc>
                <a:spcPts val="2150"/>
              </a:lnSpc>
              <a:buNone/>
            </a:pPr>
            <a:r>
              <a:rPr lang="en-US" sz="1750" dirty="0">
                <a:solidFill>
                  <a:srgbClr val="1E3063"/>
                </a:solidFill>
                <a:latin typeface="Instrument Sans Semi Bold" pitchFamily="34" charset="0"/>
                <a:ea typeface="Instrument Sans Semi Bold" pitchFamily="34" charset="-122"/>
                <a:cs typeface="Instrument Sans Semi Bold" pitchFamily="34" charset="-120"/>
              </a:rPr>
              <a:t>Visualization</a:t>
            </a:r>
            <a:endParaRPr lang="en-US" sz="1750" dirty="0"/>
          </a:p>
        </p:txBody>
      </p:sp>
      <p:sp>
        <p:nvSpPr>
          <p:cNvPr id="18" name="Text 13"/>
          <p:cNvSpPr/>
          <p:nvPr/>
        </p:nvSpPr>
        <p:spPr>
          <a:xfrm>
            <a:off x="1975604" y="4747736"/>
            <a:ext cx="11394162"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E3063"/>
                </a:solidFill>
                <a:latin typeface="Instrument Sans Medium" pitchFamily="34" charset="0"/>
                <a:ea typeface="Instrument Sans Medium" pitchFamily="34" charset="-122"/>
                <a:cs typeface="Instrument Sans Medium" pitchFamily="34" charset="-120"/>
              </a:rPr>
              <a:t>matplotlib &amp; seaborn: Used for EDA and plotting Confusion Matrices</a:t>
            </a:r>
            <a:endParaRPr lang="en-US" sz="1400" dirty="0"/>
          </a:p>
        </p:txBody>
      </p:sp>
      <p:sp>
        <p:nvSpPr>
          <p:cNvPr id="19" name="Shape 14"/>
          <p:cNvSpPr/>
          <p:nvPr/>
        </p:nvSpPr>
        <p:spPr>
          <a:xfrm>
            <a:off x="1059061" y="5413891"/>
            <a:ext cx="12512278" cy="2120622"/>
          </a:xfrm>
          <a:prstGeom prst="roundRect">
            <a:avLst>
              <a:gd name="adj" fmla="val 7586"/>
            </a:avLst>
          </a:prstGeom>
          <a:solidFill>
            <a:srgbClr val="FFFFFF"/>
          </a:solidFill>
          <a:ln w="22860">
            <a:solidFill>
              <a:srgbClr val="B4CCE3"/>
            </a:solidFill>
            <a:prstDash val="solid"/>
          </a:ln>
        </p:spPr>
      </p:sp>
      <p:sp>
        <p:nvSpPr>
          <p:cNvPr id="20" name="Shape 15"/>
          <p:cNvSpPr/>
          <p:nvPr/>
        </p:nvSpPr>
        <p:spPr>
          <a:xfrm>
            <a:off x="1081921" y="5436751"/>
            <a:ext cx="714970" cy="2074902"/>
          </a:xfrm>
          <a:prstGeom prst="roundRect">
            <a:avLst>
              <a:gd name="adj" fmla="val 18665"/>
            </a:avLst>
          </a:prstGeom>
          <a:solidFill>
            <a:srgbClr val="CEE6FD"/>
          </a:solidFill>
          <a:ln/>
        </p:spPr>
      </p:sp>
      <p:pic>
        <p:nvPicPr>
          <p:cNvPr id="21"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05282" y="6340078"/>
            <a:ext cx="268129" cy="268129"/>
          </a:xfrm>
          <a:prstGeom prst="rect">
            <a:avLst/>
          </a:prstGeom>
        </p:spPr>
      </p:pic>
      <p:sp>
        <p:nvSpPr>
          <p:cNvPr id="22" name="Text 16"/>
          <p:cNvSpPr/>
          <p:nvPr/>
        </p:nvSpPr>
        <p:spPr>
          <a:xfrm>
            <a:off x="1975604" y="5615464"/>
            <a:ext cx="4551283" cy="279321"/>
          </a:xfrm>
          <a:prstGeom prst="rect">
            <a:avLst/>
          </a:prstGeom>
          <a:noFill/>
          <a:ln/>
        </p:spPr>
        <p:txBody>
          <a:bodyPr wrap="none" lIns="0" tIns="0" rIns="0" bIns="0" rtlCol="0" anchor="t"/>
          <a:lstStyle/>
          <a:p>
            <a:pPr algn="l" indent="0" marL="0">
              <a:lnSpc>
                <a:spcPts val="2150"/>
              </a:lnSpc>
              <a:buNone/>
            </a:pPr>
            <a:r>
              <a:rPr lang="en-US" sz="1750" dirty="0">
                <a:solidFill>
                  <a:srgbClr val="1E3063"/>
                </a:solidFill>
                <a:latin typeface="Instrument Sans Semi Bold" pitchFamily="34" charset="0"/>
                <a:ea typeface="Instrument Sans Semi Bold" pitchFamily="34" charset="-122"/>
                <a:cs typeface="Instrument Sans Semi Bold" pitchFamily="34" charset="-120"/>
              </a:rPr>
              <a:t>Machine Learning (Scikit-Learn &amp; XGBoost)</a:t>
            </a:r>
            <a:endParaRPr lang="en-US" sz="1750" dirty="0"/>
          </a:p>
        </p:txBody>
      </p:sp>
      <p:sp>
        <p:nvSpPr>
          <p:cNvPr id="23" name="Text 17"/>
          <p:cNvSpPr/>
          <p:nvPr/>
        </p:nvSpPr>
        <p:spPr>
          <a:xfrm>
            <a:off x="1975604" y="6001941"/>
            <a:ext cx="11394162"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E3063"/>
                </a:solidFill>
                <a:latin typeface="Instrument Sans Medium" pitchFamily="34" charset="0"/>
                <a:ea typeface="Instrument Sans Medium" pitchFamily="34" charset="-122"/>
                <a:cs typeface="Instrument Sans Medium" pitchFamily="34" charset="-120"/>
              </a:rPr>
              <a:t>StandardScaler: To normalize data for Logistic Regression</a:t>
            </a:r>
            <a:endParaRPr lang="en-US" sz="1400" dirty="0"/>
          </a:p>
        </p:txBody>
      </p:sp>
      <p:sp>
        <p:nvSpPr>
          <p:cNvPr id="24" name="Text 18"/>
          <p:cNvSpPr/>
          <p:nvPr/>
        </p:nvSpPr>
        <p:spPr>
          <a:xfrm>
            <a:off x="1975604" y="6350317"/>
            <a:ext cx="11394162"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E3063"/>
                </a:solidFill>
                <a:latin typeface="Instrument Sans Medium" pitchFamily="34" charset="0"/>
                <a:ea typeface="Instrument Sans Medium" pitchFamily="34" charset="-122"/>
                <a:cs typeface="Instrument Sans Medium" pitchFamily="34" charset="-120"/>
              </a:rPr>
              <a:t>train_test_split: To create a validation set (stratified)</a:t>
            </a:r>
            <a:endParaRPr lang="en-US" sz="1400" dirty="0"/>
          </a:p>
        </p:txBody>
      </p:sp>
      <p:sp>
        <p:nvSpPr>
          <p:cNvPr id="25" name="Text 19"/>
          <p:cNvSpPr/>
          <p:nvPr/>
        </p:nvSpPr>
        <p:spPr>
          <a:xfrm>
            <a:off x="1975604" y="6698694"/>
            <a:ext cx="11394162"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E3063"/>
                </a:solidFill>
                <a:latin typeface="Instrument Sans Medium" pitchFamily="34" charset="0"/>
                <a:ea typeface="Instrument Sans Medium" pitchFamily="34" charset="-122"/>
                <a:cs typeface="Instrument Sans Medium" pitchFamily="34" charset="-120"/>
              </a:rPr>
              <a:t>SMOTE: To synthesize data for the minority class</a:t>
            </a:r>
            <a:endParaRPr lang="en-US" sz="1400" dirty="0"/>
          </a:p>
        </p:txBody>
      </p:sp>
      <p:sp>
        <p:nvSpPr>
          <p:cNvPr id="26" name="Text 20"/>
          <p:cNvSpPr/>
          <p:nvPr/>
        </p:nvSpPr>
        <p:spPr>
          <a:xfrm>
            <a:off x="1975604" y="7047071"/>
            <a:ext cx="11394162"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E3063"/>
                </a:solidFill>
                <a:latin typeface="Instrument Sans Medium" pitchFamily="34" charset="0"/>
                <a:ea typeface="Instrument Sans Medium" pitchFamily="34" charset="-122"/>
                <a:cs typeface="Instrument Sans Medium" pitchFamily="34" charset="-120"/>
              </a:rPr>
              <a:t>XGBClassifier: The primary gradient boosting algorithm used</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433507" y="243840"/>
            <a:ext cx="13763387" cy="7741920"/>
          </a:xfrm>
          <a:prstGeom prst="roundRect">
            <a:avLst>
              <a:gd name="adj" fmla="val 3969"/>
            </a:avLst>
          </a:prstGeom>
          <a:solidFill>
            <a:srgbClr val="FFFFFF"/>
          </a:solidFill>
          <a:ln w="7620">
            <a:solidFill>
              <a:srgbClr val="BBD9F5"/>
            </a:solidFill>
            <a:prstDash val="solid"/>
          </a:ln>
          <a:effectLst>
            <a:outerShdw sx="100000" sy="100000" kx="0" ky="0" algn="bl" rotWithShape="0" blurRad="0" dist="85090" dir="2700000">
              <a:srgbClr val="bbd9f5">
                <a:alpha val="100000"/>
              </a:srgbClr>
            </a:outerShdw>
          </a:effectLst>
        </p:spPr>
      </p:sp>
      <p:sp>
        <p:nvSpPr>
          <p:cNvPr id="3" name="Text 1"/>
          <p:cNvSpPr/>
          <p:nvPr/>
        </p:nvSpPr>
        <p:spPr>
          <a:xfrm>
            <a:off x="1180267" y="1523286"/>
            <a:ext cx="10872907" cy="666869"/>
          </a:xfrm>
          <a:prstGeom prst="rect">
            <a:avLst/>
          </a:prstGeom>
          <a:noFill/>
          <a:ln/>
        </p:spPr>
        <p:txBody>
          <a:bodyPr wrap="none" lIns="0" tIns="0" rIns="0" bIns="0" rtlCol="0" anchor="t"/>
          <a:lstStyle/>
          <a:p>
            <a:pPr algn="l" indent="0" marL="0">
              <a:lnSpc>
                <a:spcPts val="5250"/>
              </a:lnSpc>
              <a:buNone/>
            </a:pPr>
            <a:r>
              <a:rPr lang="en-US" sz="4200" dirty="0">
                <a:solidFill>
                  <a:srgbClr val="091C53"/>
                </a:solidFill>
                <a:latin typeface="Instrument Sans Semi Bold" pitchFamily="34" charset="0"/>
                <a:ea typeface="Instrument Sans Semi Bold" pitchFamily="34" charset="-122"/>
                <a:cs typeface="Instrument Sans Semi Bold" pitchFamily="34" charset="-120"/>
              </a:rPr>
              <a:t>Key Insights from Exploratory Data Analysis</a:t>
            </a:r>
            <a:endParaRPr lang="en-US" sz="4200" dirty="0"/>
          </a:p>
        </p:txBody>
      </p:sp>
      <p:sp>
        <p:nvSpPr>
          <p:cNvPr id="4" name="Shape 2"/>
          <p:cNvSpPr/>
          <p:nvPr/>
        </p:nvSpPr>
        <p:spPr>
          <a:xfrm>
            <a:off x="1180267" y="2936915"/>
            <a:ext cx="3947636" cy="3769400"/>
          </a:xfrm>
          <a:prstGeom prst="roundRect">
            <a:avLst>
              <a:gd name="adj" fmla="val 3881"/>
            </a:avLst>
          </a:prstGeom>
          <a:solidFill>
            <a:srgbClr val="FFFFFF"/>
          </a:solidFill>
          <a:ln/>
        </p:spPr>
      </p:sp>
      <p:sp>
        <p:nvSpPr>
          <p:cNvPr id="5" name="Shape 3"/>
          <p:cNvSpPr/>
          <p:nvPr/>
        </p:nvSpPr>
        <p:spPr>
          <a:xfrm>
            <a:off x="1180267" y="2906435"/>
            <a:ext cx="3947636" cy="121920"/>
          </a:xfrm>
          <a:prstGeom prst="roundRect">
            <a:avLst>
              <a:gd name="adj" fmla="val 157520"/>
            </a:avLst>
          </a:prstGeom>
          <a:solidFill>
            <a:srgbClr val="84C1FA"/>
          </a:solidFill>
          <a:ln/>
        </p:spPr>
      </p:sp>
      <p:sp>
        <p:nvSpPr>
          <p:cNvPr id="6" name="Shape 4"/>
          <p:cNvSpPr/>
          <p:nvPr/>
        </p:nvSpPr>
        <p:spPr>
          <a:xfrm>
            <a:off x="2834045" y="2616875"/>
            <a:ext cx="640080" cy="640080"/>
          </a:xfrm>
          <a:prstGeom prst="roundRect">
            <a:avLst>
              <a:gd name="adj" fmla="val 142857"/>
            </a:avLst>
          </a:prstGeom>
          <a:solidFill>
            <a:srgbClr val="84C1FA"/>
          </a:solidFill>
          <a:ln/>
        </p:spPr>
      </p:sp>
      <p:pic>
        <p:nvPicPr>
          <p:cNvPr id="7"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026093" y="2808923"/>
            <a:ext cx="255984" cy="255984"/>
          </a:xfrm>
          <a:prstGeom prst="rect">
            <a:avLst/>
          </a:prstGeom>
        </p:spPr>
      </p:pic>
      <p:sp>
        <p:nvSpPr>
          <p:cNvPr id="8" name="Text 5"/>
          <p:cNvSpPr/>
          <p:nvPr/>
        </p:nvSpPr>
        <p:spPr>
          <a:xfrm>
            <a:off x="1424107" y="3470315"/>
            <a:ext cx="3459956" cy="666750"/>
          </a:xfrm>
          <a:prstGeom prst="rect">
            <a:avLst/>
          </a:prstGeom>
          <a:noFill/>
          <a:ln/>
        </p:spPr>
        <p:txBody>
          <a:bodyPr wrap="square" lIns="0" tIns="0" rIns="0" bIns="0" rtlCol="0" anchor="t"/>
          <a:lstStyle/>
          <a:p>
            <a:pPr algn="l" indent="0" marL="0">
              <a:lnSpc>
                <a:spcPts val="2600"/>
              </a:lnSpc>
              <a:buNone/>
            </a:pPr>
            <a:r>
              <a:rPr lang="en-US" sz="2100" dirty="0">
                <a:solidFill>
                  <a:srgbClr val="1E3063"/>
                </a:solidFill>
                <a:latin typeface="Instrument Sans Semi Bold" pitchFamily="34" charset="0"/>
                <a:ea typeface="Instrument Sans Semi Bold" pitchFamily="34" charset="-122"/>
                <a:cs typeface="Instrument Sans Semi Bold" pitchFamily="34" charset="-120"/>
              </a:rPr>
              <a:t>Transaction Count (Total_Trans_Ct)</a:t>
            </a:r>
            <a:endParaRPr lang="en-US" sz="2100" dirty="0"/>
          </a:p>
        </p:txBody>
      </p:sp>
      <p:sp>
        <p:nvSpPr>
          <p:cNvPr id="9" name="Text 6"/>
          <p:cNvSpPr/>
          <p:nvPr/>
        </p:nvSpPr>
        <p:spPr>
          <a:xfrm>
            <a:off x="1424107" y="4265057"/>
            <a:ext cx="3459956" cy="341352"/>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The strongest predictor</a:t>
            </a:r>
            <a:endParaRPr lang="en-US" sz="1650" dirty="0"/>
          </a:p>
        </p:txBody>
      </p:sp>
      <p:sp>
        <p:nvSpPr>
          <p:cNvPr id="10" name="Text 7"/>
          <p:cNvSpPr/>
          <p:nvPr/>
        </p:nvSpPr>
        <p:spPr>
          <a:xfrm>
            <a:off x="1424107" y="4681061"/>
            <a:ext cx="3459956" cy="1024057"/>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Customers with high transaction frequency rarely churn</a:t>
            </a:r>
            <a:endParaRPr lang="en-US" sz="1650" dirty="0"/>
          </a:p>
        </p:txBody>
      </p:sp>
      <p:sp>
        <p:nvSpPr>
          <p:cNvPr id="11" name="Text 8"/>
          <p:cNvSpPr/>
          <p:nvPr/>
        </p:nvSpPr>
        <p:spPr>
          <a:xfrm>
            <a:off x="1424107" y="5779770"/>
            <a:ext cx="3459956" cy="682704"/>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Low frequency is a major "</a:t>
            </a:r>
            <a:pPr algn="l" indent="0" marL="0">
              <a:lnSpc>
                <a:spcPts val="2650"/>
              </a:lnSpc>
              <a:buNone/>
            </a:pPr>
            <a:r>
              <a:rPr lang="en-US" sz="1650" dirty="0">
                <a:solidFill>
                  <a:srgbClr val="FF0000"/>
                </a:solidFill>
                <a:latin typeface="Instrument Sans Medium" pitchFamily="34" charset="0"/>
                <a:ea typeface="Instrument Sans Medium" pitchFamily="34" charset="-122"/>
                <a:cs typeface="Instrument Sans Medium" pitchFamily="34" charset="-120"/>
              </a:rPr>
              <a:t>Red Flag</a:t>
            </a:r>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a:t>
            </a:r>
            <a:endParaRPr lang="en-US" sz="1650" dirty="0"/>
          </a:p>
        </p:txBody>
      </p:sp>
      <p:sp>
        <p:nvSpPr>
          <p:cNvPr id="12" name="Shape 9"/>
          <p:cNvSpPr/>
          <p:nvPr/>
        </p:nvSpPr>
        <p:spPr>
          <a:xfrm>
            <a:off x="5341263" y="2936915"/>
            <a:ext cx="3947755" cy="3769400"/>
          </a:xfrm>
          <a:prstGeom prst="roundRect">
            <a:avLst>
              <a:gd name="adj" fmla="val 3881"/>
            </a:avLst>
          </a:prstGeom>
          <a:solidFill>
            <a:srgbClr val="FFFFFF"/>
          </a:solidFill>
          <a:ln/>
        </p:spPr>
      </p:sp>
      <p:sp>
        <p:nvSpPr>
          <p:cNvPr id="13" name="Shape 10"/>
          <p:cNvSpPr/>
          <p:nvPr/>
        </p:nvSpPr>
        <p:spPr>
          <a:xfrm>
            <a:off x="5341263" y="2906435"/>
            <a:ext cx="3947755" cy="121920"/>
          </a:xfrm>
          <a:prstGeom prst="roundRect">
            <a:avLst>
              <a:gd name="adj" fmla="val 157520"/>
            </a:avLst>
          </a:prstGeom>
          <a:solidFill>
            <a:srgbClr val="84C1FA"/>
          </a:solidFill>
          <a:ln/>
        </p:spPr>
      </p:sp>
      <p:sp>
        <p:nvSpPr>
          <p:cNvPr id="14" name="Shape 11"/>
          <p:cNvSpPr/>
          <p:nvPr/>
        </p:nvSpPr>
        <p:spPr>
          <a:xfrm>
            <a:off x="6995041" y="2616875"/>
            <a:ext cx="640080" cy="640080"/>
          </a:xfrm>
          <a:prstGeom prst="roundRect">
            <a:avLst>
              <a:gd name="adj" fmla="val 142857"/>
            </a:avLst>
          </a:prstGeom>
          <a:solidFill>
            <a:srgbClr val="84C1FA"/>
          </a:solidFill>
          <a:ln/>
        </p:spPr>
      </p:sp>
      <p:pic>
        <p:nvPicPr>
          <p:cNvPr id="15"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87089" y="2808923"/>
            <a:ext cx="255984" cy="255984"/>
          </a:xfrm>
          <a:prstGeom prst="rect">
            <a:avLst/>
          </a:prstGeom>
        </p:spPr>
      </p:pic>
      <p:sp>
        <p:nvSpPr>
          <p:cNvPr id="16" name="Text 12"/>
          <p:cNvSpPr/>
          <p:nvPr/>
        </p:nvSpPr>
        <p:spPr>
          <a:xfrm>
            <a:off x="5585103" y="3470315"/>
            <a:ext cx="2667238" cy="333375"/>
          </a:xfrm>
          <a:prstGeom prst="rect">
            <a:avLst/>
          </a:prstGeom>
          <a:noFill/>
          <a:ln/>
        </p:spPr>
        <p:txBody>
          <a:bodyPr wrap="none" lIns="0" tIns="0" rIns="0" bIns="0" rtlCol="0" anchor="t"/>
          <a:lstStyle/>
          <a:p>
            <a:pPr algn="l" indent="0" marL="0">
              <a:lnSpc>
                <a:spcPts val="2600"/>
              </a:lnSpc>
              <a:buNone/>
            </a:pPr>
            <a:r>
              <a:rPr lang="en-US" sz="2100" dirty="0">
                <a:solidFill>
                  <a:srgbClr val="1E3063"/>
                </a:solidFill>
                <a:latin typeface="Instrument Sans Semi Bold" pitchFamily="34" charset="0"/>
                <a:ea typeface="Instrument Sans Semi Bold" pitchFamily="34" charset="-122"/>
                <a:cs typeface="Instrument Sans Semi Bold" pitchFamily="34" charset="-120"/>
              </a:rPr>
              <a:t>Revolving Balance</a:t>
            </a:r>
            <a:endParaRPr lang="en-US" sz="2100" dirty="0"/>
          </a:p>
        </p:txBody>
      </p:sp>
      <p:sp>
        <p:nvSpPr>
          <p:cNvPr id="17" name="Text 13"/>
          <p:cNvSpPr/>
          <p:nvPr/>
        </p:nvSpPr>
        <p:spPr>
          <a:xfrm>
            <a:off x="5585103" y="3931682"/>
            <a:ext cx="3460075" cy="1024057"/>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Customers with a </a:t>
            </a:r>
            <a:pPr algn="l" indent="0" marL="0">
              <a:lnSpc>
                <a:spcPts val="2650"/>
              </a:lnSpc>
              <a:buNone/>
            </a:pPr>
            <a:r>
              <a:rPr lang="en-US" sz="1650" b="1" dirty="0">
                <a:solidFill>
                  <a:srgbClr val="1E3063"/>
                </a:solidFill>
                <a:latin typeface="Instrument Sans Medium" pitchFamily="34" charset="0"/>
                <a:ea typeface="Instrument Sans Medium" pitchFamily="34" charset="-122"/>
                <a:cs typeface="Instrument Sans Medium" pitchFamily="34" charset="-120"/>
              </a:rPr>
              <a:t>$0 balance</a:t>
            </a:r>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 are higher risk (indicates the card is inactive/unused)</a:t>
            </a:r>
            <a:endParaRPr lang="en-US" sz="1650" dirty="0"/>
          </a:p>
        </p:txBody>
      </p:sp>
      <p:sp>
        <p:nvSpPr>
          <p:cNvPr id="18" name="Text 14"/>
          <p:cNvSpPr/>
          <p:nvPr/>
        </p:nvSpPr>
        <p:spPr>
          <a:xfrm>
            <a:off x="5585103" y="5030391"/>
            <a:ext cx="3460075" cy="682704"/>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Customers who carry a balance are "stickier"</a:t>
            </a:r>
            <a:endParaRPr lang="en-US" sz="1650" dirty="0"/>
          </a:p>
        </p:txBody>
      </p:sp>
      <p:sp>
        <p:nvSpPr>
          <p:cNvPr id="19" name="Shape 15"/>
          <p:cNvSpPr/>
          <p:nvPr/>
        </p:nvSpPr>
        <p:spPr>
          <a:xfrm>
            <a:off x="9502378" y="2936915"/>
            <a:ext cx="3947755" cy="3769400"/>
          </a:xfrm>
          <a:prstGeom prst="roundRect">
            <a:avLst>
              <a:gd name="adj" fmla="val 3881"/>
            </a:avLst>
          </a:prstGeom>
          <a:solidFill>
            <a:srgbClr val="FFFFFF"/>
          </a:solidFill>
          <a:ln/>
        </p:spPr>
      </p:sp>
      <p:sp>
        <p:nvSpPr>
          <p:cNvPr id="20" name="Shape 16"/>
          <p:cNvSpPr/>
          <p:nvPr/>
        </p:nvSpPr>
        <p:spPr>
          <a:xfrm>
            <a:off x="9502378" y="2906435"/>
            <a:ext cx="3947755" cy="121920"/>
          </a:xfrm>
          <a:prstGeom prst="roundRect">
            <a:avLst>
              <a:gd name="adj" fmla="val 157520"/>
            </a:avLst>
          </a:prstGeom>
          <a:solidFill>
            <a:srgbClr val="84C1FA"/>
          </a:solidFill>
          <a:ln/>
        </p:spPr>
      </p:sp>
      <p:sp>
        <p:nvSpPr>
          <p:cNvPr id="21" name="Shape 17"/>
          <p:cNvSpPr/>
          <p:nvPr/>
        </p:nvSpPr>
        <p:spPr>
          <a:xfrm>
            <a:off x="11156156" y="2616875"/>
            <a:ext cx="640080" cy="640080"/>
          </a:xfrm>
          <a:prstGeom prst="roundRect">
            <a:avLst>
              <a:gd name="adj" fmla="val 142857"/>
            </a:avLst>
          </a:prstGeom>
          <a:solidFill>
            <a:srgbClr val="84C1FA"/>
          </a:solidFill>
          <a:ln/>
        </p:spPr>
      </p:sp>
      <p:pic>
        <p:nvPicPr>
          <p:cNvPr id="22"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348204" y="2808923"/>
            <a:ext cx="255984" cy="255984"/>
          </a:xfrm>
          <a:prstGeom prst="rect">
            <a:avLst/>
          </a:prstGeom>
        </p:spPr>
      </p:pic>
      <p:sp>
        <p:nvSpPr>
          <p:cNvPr id="23" name="Text 18"/>
          <p:cNvSpPr/>
          <p:nvPr/>
        </p:nvSpPr>
        <p:spPr>
          <a:xfrm>
            <a:off x="9746218" y="3470315"/>
            <a:ext cx="2667238" cy="333375"/>
          </a:xfrm>
          <a:prstGeom prst="rect">
            <a:avLst/>
          </a:prstGeom>
          <a:noFill/>
          <a:ln/>
        </p:spPr>
        <p:txBody>
          <a:bodyPr wrap="none" lIns="0" tIns="0" rIns="0" bIns="0" rtlCol="0" anchor="t"/>
          <a:lstStyle/>
          <a:p>
            <a:pPr algn="l" indent="0" marL="0">
              <a:lnSpc>
                <a:spcPts val="2600"/>
              </a:lnSpc>
              <a:buNone/>
            </a:pPr>
            <a:r>
              <a:rPr lang="en-US" sz="2100" dirty="0">
                <a:solidFill>
                  <a:srgbClr val="1E3063"/>
                </a:solidFill>
                <a:latin typeface="Instrument Sans Semi Bold" pitchFamily="34" charset="0"/>
                <a:ea typeface="Instrument Sans Semi Bold" pitchFamily="34" charset="-122"/>
                <a:cs typeface="Instrument Sans Semi Bold" pitchFamily="34" charset="-120"/>
              </a:rPr>
              <a:t>Product Depth</a:t>
            </a:r>
            <a:endParaRPr lang="en-US" sz="2100" dirty="0"/>
          </a:p>
        </p:txBody>
      </p:sp>
      <p:sp>
        <p:nvSpPr>
          <p:cNvPr id="24" name="Text 19"/>
          <p:cNvSpPr/>
          <p:nvPr/>
        </p:nvSpPr>
        <p:spPr>
          <a:xfrm>
            <a:off x="9746218" y="3931682"/>
            <a:ext cx="3460075" cy="1024057"/>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Customers with </a:t>
            </a:r>
            <a:pPr algn="l" indent="0" marL="0">
              <a:lnSpc>
                <a:spcPts val="2650"/>
              </a:lnSpc>
              <a:buNone/>
            </a:pPr>
            <a:r>
              <a:rPr lang="en-US" sz="1650" b="1" dirty="0">
                <a:solidFill>
                  <a:srgbClr val="1E3063"/>
                </a:solidFill>
                <a:latin typeface="Instrument Sans Medium" pitchFamily="34" charset="0"/>
                <a:ea typeface="Instrument Sans Medium" pitchFamily="34" charset="-122"/>
                <a:cs typeface="Instrument Sans Medium" pitchFamily="34" charset="-120"/>
              </a:rPr>
              <a:t>3+ products</a:t>
            </a:r>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 (Savings, Loans, etc.) are significantly more loyal</a:t>
            </a:r>
            <a:endParaRPr lang="en-US" sz="1650" dirty="0"/>
          </a:p>
        </p:txBody>
      </p:sp>
      <p:sp>
        <p:nvSpPr>
          <p:cNvPr id="25" name="Text 20"/>
          <p:cNvSpPr/>
          <p:nvPr/>
        </p:nvSpPr>
        <p:spPr>
          <a:xfrm>
            <a:off x="9746218" y="5030391"/>
            <a:ext cx="3460075" cy="682704"/>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1E3063"/>
                </a:solidFill>
                <a:latin typeface="Instrument Sans Medium" pitchFamily="34" charset="0"/>
                <a:ea typeface="Instrument Sans Medium" pitchFamily="34" charset="-122"/>
                <a:cs typeface="Instrument Sans Medium" pitchFamily="34" charset="-120"/>
              </a:rPr>
              <a:t>Those with only the credit card are at higher risk</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433507" y="243840"/>
            <a:ext cx="13763387" cy="7752278"/>
          </a:xfrm>
          <a:prstGeom prst="roundRect">
            <a:avLst>
              <a:gd name="adj" fmla="val 3752"/>
            </a:avLst>
          </a:prstGeom>
          <a:solidFill>
            <a:srgbClr val="FFFFFF"/>
          </a:solidFill>
          <a:ln w="7620">
            <a:solidFill>
              <a:srgbClr val="BBD9F5"/>
            </a:solidFill>
            <a:prstDash val="solid"/>
          </a:ln>
          <a:effectLst>
            <a:outerShdw sx="100000" sy="100000" kx="0" ky="0" algn="bl" rotWithShape="0" blurRad="0" dist="80010" dir="2700000">
              <a:srgbClr val="bbd9f5">
                <a:alpha val="100000"/>
              </a:srgbClr>
            </a:outerShdw>
          </a:effectLst>
        </p:spPr>
      </p:sp>
      <p:sp>
        <p:nvSpPr>
          <p:cNvPr id="3" name="Text 1"/>
          <p:cNvSpPr/>
          <p:nvPr/>
        </p:nvSpPr>
        <p:spPr>
          <a:xfrm>
            <a:off x="1140381" y="799267"/>
            <a:ext cx="5688449" cy="631150"/>
          </a:xfrm>
          <a:prstGeom prst="rect">
            <a:avLst/>
          </a:prstGeom>
          <a:noFill/>
          <a:ln/>
        </p:spPr>
        <p:txBody>
          <a:bodyPr wrap="none" lIns="0" tIns="0" rIns="0" bIns="0" rtlCol="0" anchor="t"/>
          <a:lstStyle/>
          <a:p>
            <a:pPr algn="l" indent="0" marL="0">
              <a:lnSpc>
                <a:spcPts val="4950"/>
              </a:lnSpc>
              <a:buNone/>
            </a:pPr>
            <a:r>
              <a:rPr lang="en-US" sz="3950" dirty="0">
                <a:solidFill>
                  <a:srgbClr val="091C53"/>
                </a:solidFill>
                <a:latin typeface="Instrument Sans Semi Bold" pitchFamily="34" charset="0"/>
                <a:ea typeface="Instrument Sans Semi Bold" pitchFamily="34" charset="-122"/>
                <a:cs typeface="Instrument Sans Semi Bold" pitchFamily="34" charset="-120"/>
              </a:rPr>
              <a:t>Model Building Strategy</a:t>
            </a:r>
            <a:endParaRPr lang="en-US" sz="3950" dirty="0"/>
          </a:p>
        </p:txBody>
      </p:sp>
      <p:sp>
        <p:nvSpPr>
          <p:cNvPr id="4" name="Text 2"/>
          <p:cNvSpPr/>
          <p:nvPr/>
        </p:nvSpPr>
        <p:spPr>
          <a:xfrm>
            <a:off x="1140381" y="1511141"/>
            <a:ext cx="4381500" cy="504944"/>
          </a:xfrm>
          <a:prstGeom prst="rect">
            <a:avLst/>
          </a:prstGeom>
          <a:noFill/>
          <a:ln/>
        </p:spPr>
        <p:txBody>
          <a:bodyPr wrap="none" lIns="0" tIns="0" rIns="0" bIns="0" rtlCol="0" anchor="t"/>
          <a:lstStyle/>
          <a:p>
            <a:pPr algn="l" indent="0" marL="0">
              <a:lnSpc>
                <a:spcPts val="3950"/>
              </a:lnSpc>
              <a:buNone/>
            </a:pPr>
            <a:r>
              <a:rPr lang="en-US" sz="3150" dirty="0">
                <a:solidFill>
                  <a:srgbClr val="091C53"/>
                </a:solidFill>
                <a:latin typeface="Instrument Sans Semi Bold" pitchFamily="34" charset="0"/>
                <a:ea typeface="Instrument Sans Semi Bold" pitchFamily="34" charset="-122"/>
                <a:cs typeface="Instrument Sans Semi Bold" pitchFamily="34" charset="-120"/>
              </a:rPr>
              <a:t>Preprocessing Pipeline</a:t>
            </a:r>
            <a:endParaRPr lang="en-US" sz="3150" dirty="0"/>
          </a:p>
        </p:txBody>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140381" y="2344222"/>
            <a:ext cx="201930" cy="201930"/>
          </a:xfrm>
          <a:prstGeom prst="rect">
            <a:avLst/>
          </a:prstGeom>
        </p:spPr>
      </p:pic>
      <p:sp>
        <p:nvSpPr>
          <p:cNvPr id="6" name="Shape 3"/>
          <p:cNvSpPr/>
          <p:nvPr/>
        </p:nvSpPr>
        <p:spPr>
          <a:xfrm>
            <a:off x="1140381" y="2639378"/>
            <a:ext cx="6073854" cy="22860"/>
          </a:xfrm>
          <a:prstGeom prst="rect">
            <a:avLst/>
          </a:prstGeom>
          <a:solidFill>
            <a:srgbClr val="84C1FA"/>
          </a:solidFill>
          <a:ln/>
        </p:spPr>
      </p:sp>
      <p:sp>
        <p:nvSpPr>
          <p:cNvPr id="7" name="Text 4"/>
          <p:cNvSpPr/>
          <p:nvPr/>
        </p:nvSpPr>
        <p:spPr>
          <a:xfrm>
            <a:off x="1140381" y="2786062"/>
            <a:ext cx="2524720" cy="315635"/>
          </a:xfrm>
          <a:prstGeom prst="rect">
            <a:avLst/>
          </a:prstGeom>
          <a:noFill/>
          <a:ln/>
        </p:spPr>
        <p:txBody>
          <a:bodyPr wrap="none" lIns="0" tIns="0" rIns="0" bIns="0" rtlCol="0" anchor="t"/>
          <a:lstStyle/>
          <a:p>
            <a:pPr algn="l" indent="0" marL="0">
              <a:lnSpc>
                <a:spcPts val="2450"/>
              </a:lnSpc>
              <a:buNone/>
            </a:pPr>
            <a:r>
              <a:rPr lang="en-US" sz="1950" dirty="0">
                <a:solidFill>
                  <a:srgbClr val="1E3063"/>
                </a:solidFill>
                <a:latin typeface="Instrument Sans Semi Bold" pitchFamily="34" charset="0"/>
                <a:ea typeface="Instrument Sans Semi Bold" pitchFamily="34" charset="-122"/>
                <a:cs typeface="Instrument Sans Semi Bold" pitchFamily="34" charset="-120"/>
              </a:rPr>
              <a:t>Encoding</a:t>
            </a:r>
            <a:endParaRPr lang="en-US" sz="1950" dirty="0"/>
          </a:p>
        </p:txBody>
      </p:sp>
      <p:sp>
        <p:nvSpPr>
          <p:cNvPr id="8" name="Text 5"/>
          <p:cNvSpPr/>
          <p:nvPr/>
        </p:nvSpPr>
        <p:spPr>
          <a:xfrm>
            <a:off x="1140381" y="3222784"/>
            <a:ext cx="6073854" cy="646033"/>
          </a:xfrm>
          <a:prstGeom prst="rect">
            <a:avLst/>
          </a:prstGeom>
          <a:noFill/>
          <a:ln/>
        </p:spPr>
        <p:txBody>
          <a:bodyPr wrap="square" lIns="0" tIns="0" rIns="0" bIns="0" rtlCol="0" anchor="t"/>
          <a:lstStyle/>
          <a:p>
            <a:pPr algn="l" indent="0" marL="0">
              <a:lnSpc>
                <a:spcPts val="250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One-Hot Encoding for categorical variables (Gender, Marital Status)</a:t>
            </a:r>
            <a:endParaRPr lang="en-US" sz="1550" dirty="0"/>
          </a:p>
        </p:txBody>
      </p:sp>
      <p:pic>
        <p:nvPicPr>
          <p:cNvPr id="9"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16165" y="2344222"/>
            <a:ext cx="201930" cy="201930"/>
          </a:xfrm>
          <a:prstGeom prst="rect">
            <a:avLst/>
          </a:prstGeom>
        </p:spPr>
      </p:pic>
      <p:sp>
        <p:nvSpPr>
          <p:cNvPr id="10" name="Shape 6"/>
          <p:cNvSpPr/>
          <p:nvPr/>
        </p:nvSpPr>
        <p:spPr>
          <a:xfrm>
            <a:off x="7416165" y="2639378"/>
            <a:ext cx="6073854" cy="22860"/>
          </a:xfrm>
          <a:prstGeom prst="rect">
            <a:avLst/>
          </a:prstGeom>
          <a:solidFill>
            <a:srgbClr val="84C1FA"/>
          </a:solidFill>
          <a:ln/>
        </p:spPr>
      </p:sp>
      <p:sp>
        <p:nvSpPr>
          <p:cNvPr id="11" name="Text 7"/>
          <p:cNvSpPr/>
          <p:nvPr/>
        </p:nvSpPr>
        <p:spPr>
          <a:xfrm>
            <a:off x="7416165" y="2786062"/>
            <a:ext cx="2524720" cy="315635"/>
          </a:xfrm>
          <a:prstGeom prst="rect">
            <a:avLst/>
          </a:prstGeom>
          <a:noFill/>
          <a:ln/>
        </p:spPr>
        <p:txBody>
          <a:bodyPr wrap="none" lIns="0" tIns="0" rIns="0" bIns="0" rtlCol="0" anchor="t"/>
          <a:lstStyle/>
          <a:p>
            <a:pPr algn="l" indent="0" marL="0">
              <a:lnSpc>
                <a:spcPts val="2450"/>
              </a:lnSpc>
              <a:buNone/>
            </a:pPr>
            <a:r>
              <a:rPr lang="en-US" sz="1950" dirty="0">
                <a:solidFill>
                  <a:srgbClr val="1E3063"/>
                </a:solidFill>
                <a:latin typeface="Instrument Sans Semi Bold" pitchFamily="34" charset="0"/>
                <a:ea typeface="Instrument Sans Semi Bold" pitchFamily="34" charset="-122"/>
                <a:cs typeface="Instrument Sans Semi Bold" pitchFamily="34" charset="-120"/>
              </a:rPr>
              <a:t>Splitting</a:t>
            </a:r>
            <a:endParaRPr lang="en-US" sz="1950" dirty="0"/>
          </a:p>
        </p:txBody>
      </p:sp>
      <p:sp>
        <p:nvSpPr>
          <p:cNvPr id="12" name="Text 8"/>
          <p:cNvSpPr/>
          <p:nvPr/>
        </p:nvSpPr>
        <p:spPr>
          <a:xfrm>
            <a:off x="7416165" y="3222784"/>
            <a:ext cx="6073854" cy="646033"/>
          </a:xfrm>
          <a:prstGeom prst="rect">
            <a:avLst/>
          </a:prstGeom>
          <a:noFill/>
          <a:ln/>
        </p:spPr>
        <p:txBody>
          <a:bodyPr wrap="square" lIns="0" tIns="0" rIns="0" bIns="0" rtlCol="0" anchor="t"/>
          <a:lstStyle/>
          <a:p>
            <a:pPr algn="l" indent="0" marL="0">
              <a:lnSpc>
                <a:spcPts val="250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80% Training / 20% Testing (Stratified to keep churn rate consistent)</a:t>
            </a:r>
            <a:endParaRPr lang="en-US" sz="1550" dirty="0"/>
          </a:p>
        </p:txBody>
      </p:sp>
      <p:sp>
        <p:nvSpPr>
          <p:cNvPr id="13" name="Text 9"/>
          <p:cNvSpPr/>
          <p:nvPr/>
        </p:nvSpPr>
        <p:spPr>
          <a:xfrm>
            <a:off x="1140381" y="4323159"/>
            <a:ext cx="6870859" cy="504944"/>
          </a:xfrm>
          <a:prstGeom prst="rect">
            <a:avLst/>
          </a:prstGeom>
          <a:noFill/>
          <a:ln/>
        </p:spPr>
        <p:txBody>
          <a:bodyPr wrap="none" lIns="0" tIns="0" rIns="0" bIns="0" rtlCol="0" anchor="t"/>
          <a:lstStyle/>
          <a:p>
            <a:pPr algn="l" indent="0" marL="0">
              <a:lnSpc>
                <a:spcPts val="3950"/>
              </a:lnSpc>
              <a:buNone/>
            </a:pPr>
            <a:r>
              <a:rPr lang="en-US" sz="3150" dirty="0">
                <a:solidFill>
                  <a:srgbClr val="091C53"/>
                </a:solidFill>
                <a:latin typeface="Instrument Sans Semi Bold" pitchFamily="34" charset="0"/>
                <a:ea typeface="Instrument Sans Semi Bold" pitchFamily="34" charset="-122"/>
                <a:cs typeface="Instrument Sans Semi Bold" pitchFamily="34" charset="-120"/>
              </a:rPr>
              <a:t>Handling the Imbalance (16% Churn)</a:t>
            </a:r>
            <a:endParaRPr lang="en-US" sz="3150" dirty="0"/>
          </a:p>
        </p:txBody>
      </p:sp>
      <p:pic>
        <p:nvPicPr>
          <p:cNvPr id="14" name="Image 2" descr="preencoded.png">    </p:cNvPr>
          <p:cNvPicPr>
            <a:picLocks noChangeAspect="1"/>
          </p:cNvPicPr>
          <p:nvPr/>
        </p:nvPicPr>
        <p:blipFill>
          <a:blip r:embed="rId5"/>
          <a:stretch>
            <a:fillRect/>
          </a:stretch>
        </p:blipFill>
        <p:spPr>
          <a:xfrm>
            <a:off x="1140381" y="5130998"/>
            <a:ext cx="6174819" cy="807839"/>
          </a:xfrm>
          <a:prstGeom prst="rect">
            <a:avLst/>
          </a:prstGeom>
        </p:spPr>
      </p:pic>
      <p:sp>
        <p:nvSpPr>
          <p:cNvPr id="15" name="Text 10"/>
          <p:cNvSpPr/>
          <p:nvPr/>
        </p:nvSpPr>
        <p:spPr>
          <a:xfrm>
            <a:off x="1342311" y="6140768"/>
            <a:ext cx="3828098" cy="315635"/>
          </a:xfrm>
          <a:prstGeom prst="rect">
            <a:avLst/>
          </a:prstGeom>
          <a:noFill/>
          <a:ln/>
        </p:spPr>
        <p:txBody>
          <a:bodyPr wrap="none" lIns="0" tIns="0" rIns="0" bIns="0" rtlCol="0" anchor="t"/>
          <a:lstStyle/>
          <a:p>
            <a:pPr algn="l" indent="0" marL="0">
              <a:lnSpc>
                <a:spcPts val="2450"/>
              </a:lnSpc>
              <a:buNone/>
            </a:pPr>
            <a:r>
              <a:rPr lang="en-US" sz="1950" dirty="0">
                <a:solidFill>
                  <a:srgbClr val="1E3063"/>
                </a:solidFill>
                <a:latin typeface="Instrument Sans Semi Bold" pitchFamily="34" charset="0"/>
                <a:ea typeface="Instrument Sans Semi Bold" pitchFamily="34" charset="-122"/>
                <a:cs typeface="Instrument Sans Semi Bold" pitchFamily="34" charset="-120"/>
              </a:rPr>
              <a:t>Strategy A (Logistic Regression)</a:t>
            </a:r>
            <a:endParaRPr lang="en-US" sz="1950" dirty="0"/>
          </a:p>
        </p:txBody>
      </p:sp>
      <p:sp>
        <p:nvSpPr>
          <p:cNvPr id="16" name="Text 11"/>
          <p:cNvSpPr/>
          <p:nvPr/>
        </p:nvSpPr>
        <p:spPr>
          <a:xfrm>
            <a:off x="1342311" y="6577489"/>
            <a:ext cx="5770959" cy="646033"/>
          </a:xfrm>
          <a:prstGeom prst="rect">
            <a:avLst/>
          </a:prstGeom>
          <a:noFill/>
          <a:ln/>
        </p:spPr>
        <p:txBody>
          <a:bodyPr wrap="square" lIns="0" tIns="0" rIns="0" bIns="0" rtlCol="0" anchor="t"/>
          <a:lstStyle/>
          <a:p>
            <a:pPr algn="l" indent="0" marL="0">
              <a:lnSpc>
                <a:spcPts val="250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Applied SMOTE (Synthetic Minority Over-sampling Technique) to artificially balance the training data</a:t>
            </a:r>
            <a:endParaRPr lang="en-US" sz="1550" dirty="0"/>
          </a:p>
        </p:txBody>
      </p:sp>
      <p:pic>
        <p:nvPicPr>
          <p:cNvPr id="17" name="Image 3" descr="preencoded.png">    </p:cNvPr>
          <p:cNvPicPr>
            <a:picLocks noChangeAspect="1"/>
          </p:cNvPicPr>
          <p:nvPr/>
        </p:nvPicPr>
        <p:blipFill>
          <a:blip r:embed="rId6"/>
          <a:stretch>
            <a:fillRect/>
          </a:stretch>
        </p:blipFill>
        <p:spPr>
          <a:xfrm>
            <a:off x="7315200" y="5130998"/>
            <a:ext cx="6174819" cy="807839"/>
          </a:xfrm>
          <a:prstGeom prst="rect">
            <a:avLst/>
          </a:prstGeom>
        </p:spPr>
      </p:pic>
      <p:sp>
        <p:nvSpPr>
          <p:cNvPr id="18" name="Text 12"/>
          <p:cNvSpPr/>
          <p:nvPr/>
        </p:nvSpPr>
        <p:spPr>
          <a:xfrm>
            <a:off x="7517130" y="6140768"/>
            <a:ext cx="2531269" cy="315635"/>
          </a:xfrm>
          <a:prstGeom prst="rect">
            <a:avLst/>
          </a:prstGeom>
          <a:noFill/>
          <a:ln/>
        </p:spPr>
        <p:txBody>
          <a:bodyPr wrap="none" lIns="0" tIns="0" rIns="0" bIns="0" rtlCol="0" anchor="t"/>
          <a:lstStyle/>
          <a:p>
            <a:pPr algn="l" indent="0" marL="0">
              <a:lnSpc>
                <a:spcPts val="2450"/>
              </a:lnSpc>
              <a:buNone/>
            </a:pPr>
            <a:r>
              <a:rPr lang="en-US" sz="1950" dirty="0">
                <a:solidFill>
                  <a:srgbClr val="1E3063"/>
                </a:solidFill>
                <a:latin typeface="Instrument Sans Semi Bold" pitchFamily="34" charset="0"/>
                <a:ea typeface="Instrument Sans Semi Bold" pitchFamily="34" charset="-122"/>
                <a:cs typeface="Instrument Sans Semi Bold" pitchFamily="34" charset="-120"/>
              </a:rPr>
              <a:t>Strategy B (XGBoost)</a:t>
            </a:r>
            <a:endParaRPr lang="en-US" sz="1950" dirty="0"/>
          </a:p>
        </p:txBody>
      </p:sp>
      <p:sp>
        <p:nvSpPr>
          <p:cNvPr id="19" name="Text 13"/>
          <p:cNvSpPr/>
          <p:nvPr/>
        </p:nvSpPr>
        <p:spPr>
          <a:xfrm>
            <a:off x="7517130" y="6577489"/>
            <a:ext cx="5770959" cy="661273"/>
          </a:xfrm>
          <a:prstGeom prst="rect">
            <a:avLst/>
          </a:prstGeom>
          <a:noFill/>
          <a:ln/>
        </p:spPr>
        <p:txBody>
          <a:bodyPr wrap="square" lIns="0" tIns="0" rIns="0" bIns="0" rtlCol="0" anchor="t"/>
          <a:lstStyle/>
          <a:p>
            <a:pPr algn="l" indent="0" marL="0">
              <a:lnSpc>
                <a:spcPts val="250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Applied </a:t>
            </a:r>
            <a:pPr algn="l" indent="0" marL="0">
              <a:lnSpc>
                <a:spcPts val="2500"/>
              </a:lnSpc>
              <a:buNone/>
            </a:pPr>
            <a:r>
              <a:rPr lang="en-US" sz="1550" dirty="0">
                <a:solidFill>
                  <a:srgbClr val="1E3063"/>
                </a:solidFill>
                <a:highlight>
                  <a:srgbClr val="F2F2F2"/>
                </a:highlight>
                <a:latin typeface="Consolas" pitchFamily="34" charset="0"/>
                <a:ea typeface="Consolas" pitchFamily="34" charset="-122"/>
                <a:cs typeface="Consolas" pitchFamily="34" charset="-120"/>
              </a:rPr>
              <a:t>scale_pos_weight</a:t>
            </a:r>
            <a:pPr algn="l" indent="0" marL="0">
              <a:lnSpc>
                <a:spcPts val="250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 to heavily penalize the model for missing a churner</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433507" y="243840"/>
            <a:ext cx="13763387" cy="7741920"/>
          </a:xfrm>
          <a:prstGeom prst="roundRect">
            <a:avLst>
              <a:gd name="adj" fmla="val 3661"/>
            </a:avLst>
          </a:prstGeom>
          <a:solidFill>
            <a:srgbClr val="FFFFFF"/>
          </a:solidFill>
          <a:ln w="7620">
            <a:solidFill>
              <a:srgbClr val="BBD9F5"/>
            </a:solidFill>
            <a:prstDash val="solid"/>
          </a:ln>
          <a:effectLst>
            <a:outerShdw sx="100000" sy="100000" kx="0" ky="0" algn="bl" rotWithShape="0" blurRad="0" dist="77470" dir="2700000">
              <a:srgbClr val="bbd9f5">
                <a:alpha val="100000"/>
              </a:srgbClr>
            </a:outerShdw>
          </a:effectLst>
        </p:spPr>
      </p:sp>
      <p:sp>
        <p:nvSpPr>
          <p:cNvPr id="3" name="Text 1"/>
          <p:cNvSpPr/>
          <p:nvPr/>
        </p:nvSpPr>
        <p:spPr>
          <a:xfrm>
            <a:off x="1122283" y="1079302"/>
            <a:ext cx="6853952" cy="614958"/>
          </a:xfrm>
          <a:prstGeom prst="rect">
            <a:avLst/>
          </a:prstGeom>
          <a:noFill/>
          <a:ln/>
        </p:spPr>
        <p:txBody>
          <a:bodyPr wrap="none" lIns="0" tIns="0" rIns="0" bIns="0" rtlCol="0" anchor="t"/>
          <a:lstStyle/>
          <a:p>
            <a:pPr algn="l" indent="0" marL="0">
              <a:lnSpc>
                <a:spcPts val="4800"/>
              </a:lnSpc>
              <a:buNone/>
            </a:pPr>
            <a:r>
              <a:rPr lang="en-US" sz="3850" dirty="0">
                <a:solidFill>
                  <a:srgbClr val="091C53"/>
                </a:solidFill>
                <a:latin typeface="Instrument Sans Semi Bold" pitchFamily="34" charset="0"/>
                <a:ea typeface="Instrument Sans Semi Bold" pitchFamily="34" charset="-122"/>
                <a:cs typeface="Instrument Sans Semi Bold" pitchFamily="34" charset="-120"/>
              </a:rPr>
              <a:t>Model Performance &amp; Results</a:t>
            </a:r>
            <a:endParaRPr lang="en-US" sz="3850" dirty="0"/>
          </a:p>
        </p:txBody>
      </p:sp>
      <p:sp>
        <p:nvSpPr>
          <p:cNvPr id="4" name="Text 2"/>
          <p:cNvSpPr/>
          <p:nvPr/>
        </p:nvSpPr>
        <p:spPr>
          <a:xfrm>
            <a:off x="1122283" y="2087761"/>
            <a:ext cx="12385834" cy="629603"/>
          </a:xfrm>
          <a:prstGeom prst="rect">
            <a:avLst/>
          </a:prstGeom>
          <a:noFill/>
          <a:ln/>
        </p:spPr>
        <p:txBody>
          <a:bodyPr wrap="square" lIns="0" tIns="0" rIns="0" bIns="0" rtlCol="0" anchor="t"/>
          <a:lstStyle/>
          <a:p>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Our evaluation focused on metrics relevant to imbalanced datasets, primarily </a:t>
            </a:r>
            <a:pPr algn="l" indent="0" marL="0">
              <a:lnSpc>
                <a:spcPts val="2450"/>
              </a:lnSpc>
              <a:buNone/>
            </a:pPr>
            <a:r>
              <a:rPr lang="en-US" sz="1500" b="1" dirty="0">
                <a:solidFill>
                  <a:srgbClr val="1E3063"/>
                </a:solidFill>
                <a:latin typeface="Instrument Sans Medium" pitchFamily="34" charset="0"/>
                <a:ea typeface="Instrument Sans Medium" pitchFamily="34" charset="-122"/>
                <a:cs typeface="Instrument Sans Medium" pitchFamily="34" charset="-120"/>
              </a:rPr>
              <a:t>ROC-AUC</a:t>
            </a:r>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 and </a:t>
            </a:r>
            <a:pPr algn="l" indent="0" marL="0">
              <a:lnSpc>
                <a:spcPts val="2450"/>
              </a:lnSpc>
              <a:buNone/>
            </a:pPr>
            <a:r>
              <a:rPr lang="en-US" sz="1500" b="1" dirty="0">
                <a:solidFill>
                  <a:srgbClr val="1E3063"/>
                </a:solidFill>
                <a:latin typeface="Instrument Sans Medium" pitchFamily="34" charset="0"/>
                <a:ea typeface="Instrument Sans Medium" pitchFamily="34" charset="-122"/>
                <a:cs typeface="Instrument Sans Medium" pitchFamily="34" charset="-120"/>
              </a:rPr>
              <a:t>F1-Score</a:t>
            </a:r>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 as traditional accuracy can be misleading.</a:t>
            </a:r>
            <a:endParaRPr lang="en-US" sz="1500" dirty="0"/>
          </a:p>
        </p:txBody>
      </p:sp>
      <p:sp>
        <p:nvSpPr>
          <p:cNvPr id="5" name="Text 3"/>
          <p:cNvSpPr/>
          <p:nvPr/>
        </p:nvSpPr>
        <p:spPr>
          <a:xfrm>
            <a:off x="1122283" y="2938701"/>
            <a:ext cx="12385834" cy="314801"/>
          </a:xfrm>
          <a:prstGeom prst="rect">
            <a:avLst/>
          </a:prstGeom>
          <a:noFill/>
          <a:ln/>
        </p:spPr>
        <p:txBody>
          <a:bodyPr wrap="none" lIns="0" tIns="0" rIns="0" bIns="0" rtlCol="0" anchor="t"/>
          <a:lstStyle/>
          <a:p>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The </a:t>
            </a:r>
            <a:pPr algn="l" indent="0" marL="0">
              <a:lnSpc>
                <a:spcPts val="2450"/>
              </a:lnSpc>
              <a:buNone/>
            </a:pPr>
            <a:r>
              <a:rPr lang="en-US" sz="1500" b="1" dirty="0">
                <a:solidFill>
                  <a:srgbClr val="1E3063"/>
                </a:solidFill>
                <a:latin typeface="Instrument Sans Medium" pitchFamily="34" charset="0"/>
                <a:ea typeface="Instrument Sans Medium" pitchFamily="34" charset="-122"/>
                <a:cs typeface="Instrument Sans Medium" pitchFamily="34" charset="-120"/>
              </a:rPr>
              <a:t>XGBoost (Weighted)</a:t>
            </a:r>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 model significantly outperformed Logistic Regression, demonstrating its robustness in identifying churners.</a:t>
            </a:r>
            <a:endParaRPr lang="en-US" sz="1500" dirty="0"/>
          </a:p>
        </p:txBody>
      </p:sp>
      <p:sp>
        <p:nvSpPr>
          <p:cNvPr id="6" name="Shape 4"/>
          <p:cNvSpPr/>
          <p:nvPr/>
        </p:nvSpPr>
        <p:spPr>
          <a:xfrm>
            <a:off x="1122283" y="3474839"/>
            <a:ext cx="12385834" cy="1147286"/>
          </a:xfrm>
          <a:prstGeom prst="roundRect">
            <a:avLst>
              <a:gd name="adj" fmla="val 15438"/>
            </a:avLst>
          </a:prstGeom>
          <a:noFill/>
          <a:ln w="7620">
            <a:solidFill>
              <a:srgbClr val="000000">
                <a:alpha val="8000"/>
              </a:srgbClr>
            </a:solidFill>
            <a:prstDash val="solid"/>
          </a:ln>
        </p:spPr>
      </p:sp>
      <p:sp>
        <p:nvSpPr>
          <p:cNvPr id="7" name="Shape 5"/>
          <p:cNvSpPr/>
          <p:nvPr/>
        </p:nvSpPr>
        <p:spPr>
          <a:xfrm>
            <a:off x="1129903" y="3482459"/>
            <a:ext cx="12370594" cy="566023"/>
          </a:xfrm>
          <a:prstGeom prst="rect">
            <a:avLst/>
          </a:prstGeom>
          <a:solidFill>
            <a:srgbClr val="FFFFFF">
              <a:alpha val="4000"/>
            </a:srgbClr>
          </a:solidFill>
          <a:ln/>
        </p:spPr>
      </p:sp>
      <p:sp>
        <p:nvSpPr>
          <p:cNvPr id="8" name="Text 6"/>
          <p:cNvSpPr/>
          <p:nvPr/>
        </p:nvSpPr>
        <p:spPr>
          <a:xfrm>
            <a:off x="1326594" y="3608070"/>
            <a:ext cx="3313986" cy="314801"/>
          </a:xfrm>
          <a:prstGeom prst="rect">
            <a:avLst/>
          </a:prstGeom>
          <a:noFill/>
          <a:ln/>
        </p:spPr>
        <p:txBody>
          <a:bodyPr wrap="none" lIns="0" tIns="0" rIns="0" bIns="0" rtlCol="0" anchor="t"/>
          <a:lstStyle/>
          <a:p>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ROC-AUC</a:t>
            </a:r>
            <a:endParaRPr lang="en-US" sz="1500" dirty="0"/>
          </a:p>
        </p:txBody>
      </p:sp>
      <p:sp>
        <p:nvSpPr>
          <p:cNvPr id="9" name="Text 7"/>
          <p:cNvSpPr/>
          <p:nvPr/>
        </p:nvSpPr>
        <p:spPr>
          <a:xfrm>
            <a:off x="5041582" y="3608070"/>
            <a:ext cx="3928705" cy="314801"/>
          </a:xfrm>
          <a:prstGeom prst="rect">
            <a:avLst/>
          </a:prstGeom>
          <a:noFill/>
          <a:ln/>
        </p:spPr>
        <p:txBody>
          <a:bodyPr wrap="none" lIns="0" tIns="0" rIns="0" bIns="0" rtlCol="0" anchor="t"/>
          <a:lstStyle/>
          <a:p>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0.9198</a:t>
            </a:r>
            <a:endParaRPr lang="en-US" sz="1500" dirty="0"/>
          </a:p>
        </p:txBody>
      </p:sp>
      <p:sp>
        <p:nvSpPr>
          <p:cNvPr id="10" name="Text 8"/>
          <p:cNvSpPr/>
          <p:nvPr/>
        </p:nvSpPr>
        <p:spPr>
          <a:xfrm>
            <a:off x="9371290" y="3608070"/>
            <a:ext cx="3932515" cy="314801"/>
          </a:xfrm>
          <a:prstGeom prst="rect">
            <a:avLst/>
          </a:prstGeom>
          <a:noFill/>
          <a:ln/>
        </p:spPr>
        <p:txBody>
          <a:bodyPr wrap="none" lIns="0" tIns="0" rIns="0" bIns="0" rtlCol="0" anchor="t"/>
          <a:lstStyle/>
          <a:p>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0.9932 (Superior)</a:t>
            </a:r>
            <a:endParaRPr lang="en-US" sz="1500" dirty="0"/>
          </a:p>
        </p:txBody>
      </p:sp>
      <p:sp>
        <p:nvSpPr>
          <p:cNvPr id="11" name="Shape 9"/>
          <p:cNvSpPr/>
          <p:nvPr/>
        </p:nvSpPr>
        <p:spPr>
          <a:xfrm>
            <a:off x="1129903" y="4048482"/>
            <a:ext cx="12370594" cy="566023"/>
          </a:xfrm>
          <a:prstGeom prst="rect">
            <a:avLst/>
          </a:prstGeom>
          <a:solidFill>
            <a:srgbClr val="000000">
              <a:alpha val="4000"/>
            </a:srgbClr>
          </a:solidFill>
          <a:ln/>
        </p:spPr>
      </p:sp>
      <p:sp>
        <p:nvSpPr>
          <p:cNvPr id="12" name="Text 10"/>
          <p:cNvSpPr/>
          <p:nvPr/>
        </p:nvSpPr>
        <p:spPr>
          <a:xfrm>
            <a:off x="1326594" y="4174093"/>
            <a:ext cx="3313986" cy="314801"/>
          </a:xfrm>
          <a:prstGeom prst="rect">
            <a:avLst/>
          </a:prstGeom>
          <a:noFill/>
          <a:ln/>
        </p:spPr>
        <p:txBody>
          <a:bodyPr wrap="none" lIns="0" tIns="0" rIns="0" bIns="0" rtlCol="0" anchor="t"/>
          <a:lstStyle/>
          <a:p>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F1 Score</a:t>
            </a:r>
            <a:endParaRPr lang="en-US" sz="1500" dirty="0"/>
          </a:p>
        </p:txBody>
      </p:sp>
      <p:sp>
        <p:nvSpPr>
          <p:cNvPr id="13" name="Text 11"/>
          <p:cNvSpPr/>
          <p:nvPr/>
        </p:nvSpPr>
        <p:spPr>
          <a:xfrm>
            <a:off x="5041582" y="4174093"/>
            <a:ext cx="3928705" cy="314801"/>
          </a:xfrm>
          <a:prstGeom prst="rect">
            <a:avLst/>
          </a:prstGeom>
          <a:noFill/>
          <a:ln/>
        </p:spPr>
        <p:txBody>
          <a:bodyPr wrap="none" lIns="0" tIns="0" rIns="0" bIns="0" rtlCol="0" anchor="t"/>
          <a:lstStyle/>
          <a:p>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0.6424</a:t>
            </a:r>
            <a:endParaRPr lang="en-US" sz="1500" dirty="0"/>
          </a:p>
        </p:txBody>
      </p:sp>
      <p:sp>
        <p:nvSpPr>
          <p:cNvPr id="14" name="Text 12"/>
          <p:cNvSpPr/>
          <p:nvPr/>
        </p:nvSpPr>
        <p:spPr>
          <a:xfrm>
            <a:off x="9371290" y="4174093"/>
            <a:ext cx="3932515" cy="314801"/>
          </a:xfrm>
          <a:prstGeom prst="rect">
            <a:avLst/>
          </a:prstGeom>
          <a:noFill/>
          <a:ln/>
        </p:spPr>
        <p:txBody>
          <a:bodyPr wrap="none" lIns="0" tIns="0" rIns="0" bIns="0" rtlCol="0" anchor="t"/>
          <a:lstStyle/>
          <a:p>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0.9044</a:t>
            </a:r>
            <a:endParaRPr lang="en-US" sz="1500" dirty="0"/>
          </a:p>
        </p:txBody>
      </p:sp>
      <p:sp>
        <p:nvSpPr>
          <p:cNvPr id="15" name="Text 13"/>
          <p:cNvSpPr/>
          <p:nvPr/>
        </p:nvSpPr>
        <p:spPr>
          <a:xfrm>
            <a:off x="1122283" y="4843463"/>
            <a:ext cx="12385834" cy="314801"/>
          </a:xfrm>
          <a:prstGeom prst="rect">
            <a:avLst/>
          </a:prstGeom>
          <a:noFill/>
          <a:ln/>
        </p:spPr>
        <p:txBody>
          <a:bodyPr wrap="none" lIns="0" tIns="0" rIns="0" bIns="0" rtlCol="0" anchor="t"/>
          <a:lstStyle/>
          <a:p>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The Confusion Matrix for </a:t>
            </a:r>
            <a:pPr algn="l" indent="0" marL="0">
              <a:lnSpc>
                <a:spcPts val="2450"/>
              </a:lnSpc>
              <a:buNone/>
            </a:pPr>
            <a:r>
              <a:rPr lang="en-US" sz="1500" b="1" dirty="0">
                <a:solidFill>
                  <a:srgbClr val="1E3063"/>
                </a:solidFill>
                <a:latin typeface="Instrument Sans Medium" pitchFamily="34" charset="0"/>
                <a:ea typeface="Instrument Sans Medium" pitchFamily="34" charset="-122"/>
                <a:cs typeface="Instrument Sans Medium" pitchFamily="34" charset="-120"/>
              </a:rPr>
              <a:t>XGBoost</a:t>
            </a:r>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 further highlights its effectiveness:</a:t>
            </a:r>
            <a:endParaRPr lang="en-US" sz="1500" dirty="0"/>
          </a:p>
        </p:txBody>
      </p:sp>
      <p:sp>
        <p:nvSpPr>
          <p:cNvPr id="16" name="Text 14"/>
          <p:cNvSpPr/>
          <p:nvPr/>
        </p:nvSpPr>
        <p:spPr>
          <a:xfrm>
            <a:off x="1122283" y="5379601"/>
            <a:ext cx="12385834" cy="314801"/>
          </a:xfrm>
          <a:prstGeom prst="rect">
            <a:avLst/>
          </a:prstGeom>
          <a:noFill/>
          <a:ln/>
        </p:spPr>
        <p:txBody>
          <a:bodyPr wrap="none" lIns="0" tIns="0" rIns="0" bIns="0" rtlCol="0" anchor="t"/>
          <a:lstStyle/>
          <a:p>
            <a:pPr algn="l" marL="342900" indent="-342900">
              <a:lnSpc>
                <a:spcPts val="2450"/>
              </a:lnSpc>
              <a:buSzPct val="100000"/>
              <a:buChar char="•"/>
            </a:pPr>
            <a:r>
              <a:rPr lang="en-US" sz="1500" dirty="0">
                <a:solidFill>
                  <a:srgbClr val="1E3063"/>
                </a:solidFill>
                <a:latin typeface="Instrument Sans Medium" pitchFamily="34" charset="0"/>
                <a:ea typeface="Instrument Sans Medium" pitchFamily="34" charset="-122"/>
                <a:cs typeface="Instrument Sans Medium" pitchFamily="34" charset="-120"/>
              </a:rPr>
              <a:t>Correctly identified 298 churners</a:t>
            </a:r>
            <a:endParaRPr lang="en-US" sz="1500" dirty="0"/>
          </a:p>
        </p:txBody>
      </p:sp>
      <p:sp>
        <p:nvSpPr>
          <p:cNvPr id="17" name="Text 15"/>
          <p:cNvSpPr/>
          <p:nvPr/>
        </p:nvSpPr>
        <p:spPr>
          <a:xfrm>
            <a:off x="1122283" y="5763220"/>
            <a:ext cx="12385834" cy="314801"/>
          </a:xfrm>
          <a:prstGeom prst="rect">
            <a:avLst/>
          </a:prstGeom>
          <a:noFill/>
          <a:ln/>
        </p:spPr>
        <p:txBody>
          <a:bodyPr wrap="none" lIns="0" tIns="0" rIns="0" bIns="0" rtlCol="0" anchor="t"/>
          <a:lstStyle/>
          <a:p>
            <a:pPr algn="l" marL="342900" indent="-342900">
              <a:lnSpc>
                <a:spcPts val="2450"/>
              </a:lnSpc>
              <a:buSzPct val="100000"/>
              <a:buChar char="•"/>
            </a:pPr>
            <a:r>
              <a:rPr lang="en-US" sz="1500" dirty="0">
                <a:solidFill>
                  <a:srgbClr val="1E3063"/>
                </a:solidFill>
                <a:latin typeface="Instrument Sans Medium" pitchFamily="34" charset="0"/>
                <a:ea typeface="Instrument Sans Medium" pitchFamily="34" charset="-122"/>
                <a:cs typeface="Instrument Sans Medium" pitchFamily="34" charset="-120"/>
              </a:rPr>
              <a:t>Missed only 27 churners</a:t>
            </a:r>
            <a:endParaRPr lang="en-US" sz="1500" dirty="0"/>
          </a:p>
        </p:txBody>
      </p:sp>
      <p:sp>
        <p:nvSpPr>
          <p:cNvPr id="18" name="Text 16"/>
          <p:cNvSpPr/>
          <p:nvPr/>
        </p:nvSpPr>
        <p:spPr>
          <a:xfrm>
            <a:off x="1122283" y="6299359"/>
            <a:ext cx="12385834" cy="314801"/>
          </a:xfrm>
          <a:prstGeom prst="rect">
            <a:avLst/>
          </a:prstGeom>
          <a:noFill/>
          <a:ln/>
        </p:spPr>
        <p:txBody>
          <a:bodyPr wrap="none" lIns="0" tIns="0" rIns="0" bIns="0" rtlCol="0" anchor="t"/>
          <a:lstStyle/>
          <a:p>
            <a:pPr algn="l" indent="0" marL="0">
              <a:lnSpc>
                <a:spcPts val="2450"/>
              </a:lnSpc>
              <a:buNone/>
            </a:pPr>
            <a:r>
              <a:rPr lang="en-US" sz="1500" b="1" dirty="0">
                <a:solidFill>
                  <a:srgbClr val="1E3063"/>
                </a:solidFill>
                <a:latin typeface="Instrument Sans Medium" pitchFamily="34" charset="0"/>
                <a:ea typeface="Instrument Sans Medium" pitchFamily="34" charset="-122"/>
                <a:cs typeface="Instrument Sans Medium" pitchFamily="34" charset="-120"/>
              </a:rPr>
              <a:t>Result:</a:t>
            </a:r>
            <a:pPr algn="l" indent="0" marL="0">
              <a:lnSpc>
                <a:spcPts val="2450"/>
              </a:lnSpc>
              <a:buNone/>
            </a:pPr>
            <a:r>
              <a:rPr lang="en-US" sz="1500" dirty="0">
                <a:solidFill>
                  <a:srgbClr val="1E3063"/>
                </a:solidFill>
                <a:latin typeface="Instrument Sans Medium" pitchFamily="34" charset="0"/>
                <a:ea typeface="Instrument Sans Medium" pitchFamily="34" charset="-122"/>
                <a:cs typeface="Instrument Sans Medium" pitchFamily="34" charset="-120"/>
              </a:rPr>
              <a:t> The XGBoost model is highly reliable for deployment, providing a strong foundation for proactive customer retention efforts.</a:t>
            </a:r>
            <a:endParaRPr lang="en-US" sz="1500" dirty="0"/>
          </a:p>
        </p:txBody>
      </p:sp>
      <p:sp>
        <p:nvSpPr>
          <p:cNvPr id="19" name="Text 17"/>
          <p:cNvSpPr/>
          <p:nvPr/>
        </p:nvSpPr>
        <p:spPr>
          <a:xfrm>
            <a:off x="1122283" y="6835497"/>
            <a:ext cx="12385834" cy="314801"/>
          </a:xfrm>
          <a:prstGeom prst="rect">
            <a:avLst/>
          </a:prstGeom>
          <a:noFill/>
          <a:ln/>
        </p:spPr>
        <p:txBody>
          <a:bodyPr wrap="none" lIns="0" tIns="0" rIns="0" bIns="0" rtlCol="0" anchor="t"/>
          <a:lstStyle/>
          <a:p>
            <a:pPr algn="l" indent="0" marL="0">
              <a:lnSpc>
                <a:spcPts val="2450"/>
              </a:lnSpc>
              <a:buNone/>
            </a:pP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433507" y="243840"/>
            <a:ext cx="13763387" cy="7741920"/>
          </a:xfrm>
          <a:prstGeom prst="roundRect">
            <a:avLst>
              <a:gd name="adj" fmla="val 3969"/>
            </a:avLst>
          </a:prstGeom>
          <a:solidFill>
            <a:srgbClr val="FFFFFF"/>
          </a:solidFill>
          <a:ln w="7620">
            <a:solidFill>
              <a:srgbClr val="BBD9F5"/>
            </a:solidFill>
            <a:prstDash val="solid"/>
          </a:ln>
          <a:effectLst>
            <a:outerShdw sx="100000" sy="100000" kx="0" ky="0" algn="bl" rotWithShape="0" blurRad="0" dist="85090" dir="2700000">
              <a:srgbClr val="bbd9f5">
                <a:alpha val="100000"/>
              </a:srgbClr>
            </a:outerShdw>
          </a:effectLst>
        </p:spPr>
      </p:sp>
      <p:sp>
        <p:nvSpPr>
          <p:cNvPr id="3" name="Text 1"/>
          <p:cNvSpPr/>
          <p:nvPr/>
        </p:nvSpPr>
        <p:spPr>
          <a:xfrm>
            <a:off x="2658070" y="1054179"/>
            <a:ext cx="9314259" cy="666869"/>
          </a:xfrm>
          <a:prstGeom prst="rect">
            <a:avLst/>
          </a:prstGeom>
          <a:noFill/>
          <a:ln/>
        </p:spPr>
        <p:txBody>
          <a:bodyPr wrap="none" lIns="0" tIns="0" rIns="0" bIns="0" rtlCol="0" anchor="t"/>
          <a:lstStyle/>
          <a:p>
            <a:pPr algn="ctr" indent="0" marL="0">
              <a:lnSpc>
                <a:spcPts val="5250"/>
              </a:lnSpc>
              <a:buNone/>
            </a:pPr>
            <a:r>
              <a:rPr lang="en-US" sz="4200" dirty="0">
                <a:solidFill>
                  <a:srgbClr val="091C53"/>
                </a:solidFill>
                <a:latin typeface="Instrument Sans Semi Bold" pitchFamily="34" charset="0"/>
                <a:ea typeface="Instrument Sans Semi Bold" pitchFamily="34" charset="-122"/>
                <a:cs typeface="Instrument Sans Semi Bold" pitchFamily="34" charset="-120"/>
              </a:rPr>
              <a:t>Logistic Regression Confusion Matrix</a:t>
            </a:r>
            <a:endParaRPr lang="en-US" sz="4200" dirty="0"/>
          </a:p>
        </p:txBody>
      </p:sp>
      <p:sp>
        <p:nvSpPr>
          <p:cNvPr id="4" name="Text 2"/>
          <p:cNvSpPr/>
          <p:nvPr/>
        </p:nvSpPr>
        <p:spPr>
          <a:xfrm>
            <a:off x="1180267" y="1806297"/>
            <a:ext cx="5334595" cy="666869"/>
          </a:xfrm>
          <a:prstGeom prst="rect">
            <a:avLst/>
          </a:prstGeom>
          <a:noFill/>
          <a:ln/>
        </p:spPr>
        <p:txBody>
          <a:bodyPr wrap="none" lIns="0" tIns="0" rIns="0" bIns="0" rtlCol="0" anchor="t"/>
          <a:lstStyle/>
          <a:p>
            <a:pPr algn="l" indent="0" marL="0">
              <a:lnSpc>
                <a:spcPts val="5250"/>
              </a:lnSpc>
              <a:buNone/>
            </a:pPr>
            <a:endParaRPr lang="en-US" sz="4200" dirty="0"/>
          </a:p>
        </p:txBody>
      </p:sp>
      <p:pic>
        <p:nvPicPr>
          <p:cNvPr id="5" name="Image 0" descr="preencoded.png">    </p:cNvPr>
          <p:cNvPicPr>
            <a:picLocks noChangeAspect="1"/>
          </p:cNvPicPr>
          <p:nvPr/>
        </p:nvPicPr>
        <p:blipFill>
          <a:blip r:embed="rId1"/>
          <a:stretch>
            <a:fillRect/>
          </a:stretch>
        </p:blipFill>
        <p:spPr>
          <a:xfrm>
            <a:off x="1180267" y="2793206"/>
            <a:ext cx="12269867" cy="438209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2025-12-18T03:54:05Z</dcterms:created>
  <dcterms:modified xsi:type="dcterms:W3CDTF">2025-12-18T03:54:05Z</dcterms:modified>
</cp:coreProperties>
</file>